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embedTrueTypeFonts="1" saveSubsetFonts="1" autoCompressPictures="0">
  <p:sldMasterIdLst>
    <p:sldMasterId id="2147483659" r:id="rId1"/>
  </p:sldMasterIdLst>
  <p:notesMasterIdLst>
    <p:notesMasterId r:id="rId13"/>
  </p:notesMasterIdLst>
  <p:sldIdLst>
    <p:sldId id="309" r:id="rId2"/>
    <p:sldId id="296" r:id="rId3"/>
    <p:sldId id="297" r:id="rId4"/>
    <p:sldId id="298" r:id="rId5"/>
    <p:sldId id="299" r:id="rId6"/>
    <p:sldId id="300" r:id="rId7"/>
    <p:sldId id="301" r:id="rId8"/>
    <p:sldId id="302" r:id="rId9"/>
    <p:sldId id="303" r:id="rId10"/>
    <p:sldId id="304" r:id="rId11"/>
    <p:sldId id="305" r:id="rId12"/>
  </p:sldIdLst>
  <p:sldSz cx="9144000" cy="5143500" type="screen16x9"/>
  <p:notesSz cx="6858000" cy="9144000"/>
  <p:embeddedFontLst>
    <p:embeddedFont>
      <p:font typeface="Lato" panose="020F0502020204030203" pitchFamily="34" charset="0"/>
      <p:regular r:id="rId14"/>
      <p:bold r:id="rId15"/>
      <p:italic r:id="rId16"/>
      <p:boldItalic r:id="rId17"/>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8258"/>
    <p:restoredTop sz="93224"/>
  </p:normalViewPr>
  <p:slideViewPr>
    <p:cSldViewPr snapToGrid="0">
      <p:cViewPr varScale="1">
        <p:scale>
          <a:sx n="137" d="100"/>
          <a:sy n="137" d="100"/>
        </p:scale>
        <p:origin x="768" y="192"/>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font" Target="fonts/font4.fntdata"/><Relationship Id="rId2" Type="http://schemas.openxmlformats.org/officeDocument/2006/relationships/slide" Target="slides/slide1.xml"/><Relationship Id="rId16" Type="http://schemas.openxmlformats.org/officeDocument/2006/relationships/font" Target="fonts/font3.fntdata"/><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font" Target="fonts/font2.fntdata"/><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font" Target="fonts/font1.fntdata"/></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6" name="Google Shape;76;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1803819216"/>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0" y="650350"/>
            <a:ext cx="5496600" cy="2052600"/>
          </a:xfrm>
          <a:prstGeom prst="rect">
            <a:avLst/>
          </a:prstGeom>
          <a:solidFill>
            <a:srgbClr val="FFFFFF"/>
          </a:solidFill>
          <a:ln>
            <a:noFill/>
          </a:ln>
        </p:spPr>
        <p:txBody>
          <a:bodyPr spcFirstLastPara="1" wrap="square" lIns="360000" tIns="91425" rIns="91425" bIns="91425" anchor="b" anchorCtr="0">
            <a:noAutofit/>
          </a:bodyPr>
          <a:lstStyle>
            <a:lvl1pPr lvl="0">
              <a:spcBef>
                <a:spcPts val="0"/>
              </a:spcBef>
              <a:spcAft>
                <a:spcPts val="0"/>
              </a:spcAft>
              <a:buClr>
                <a:srgbClr val="000000"/>
              </a:buClr>
              <a:buSzPts val="4000"/>
              <a:buNone/>
              <a:defRPr sz="4000">
                <a:solidFill>
                  <a:srgbClr val="000000"/>
                </a:solidFill>
              </a:defRPr>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50" y="2702950"/>
            <a:ext cx="5496600" cy="867900"/>
          </a:xfrm>
          <a:prstGeom prst="rect">
            <a:avLst/>
          </a:prstGeom>
          <a:solidFill>
            <a:srgbClr val="FFFFFF"/>
          </a:solidFill>
          <a:ln>
            <a:noFill/>
          </a:ln>
        </p:spPr>
        <p:txBody>
          <a:bodyPr spcFirstLastPara="1" wrap="square" lIns="360000" tIns="91425" rIns="91425" bIns="91425" anchor="t" anchorCtr="0">
            <a:noAutofit/>
          </a:bodyPr>
          <a:lstStyle>
            <a:lvl1pPr lvl="0">
              <a:lnSpc>
                <a:spcPct val="100000"/>
              </a:lnSpc>
              <a:spcBef>
                <a:spcPts val="0"/>
              </a:spcBef>
              <a:spcAft>
                <a:spcPts val="0"/>
              </a:spcAft>
              <a:buClr>
                <a:srgbClr val="363F83"/>
              </a:buClr>
              <a:buSzPts val="2000"/>
              <a:buNone/>
              <a:defRPr sz="2000">
                <a:solidFill>
                  <a:srgbClr val="363F83"/>
                </a:solidFill>
              </a:defRPr>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pic>
        <p:nvPicPr>
          <p:cNvPr id="12" name="Google Shape;12;p2"/>
          <p:cNvPicPr preferRelativeResize="0"/>
          <p:nvPr/>
        </p:nvPicPr>
        <p:blipFill rotWithShape="1">
          <a:blip r:embed="rId2">
            <a:alphaModFix/>
          </a:blip>
          <a:srcRect l="9173"/>
          <a:stretch/>
        </p:blipFill>
        <p:spPr>
          <a:xfrm>
            <a:off x="5681400" y="2612075"/>
            <a:ext cx="3435150" cy="2531416"/>
          </a:xfrm>
          <a:prstGeom prst="rect">
            <a:avLst/>
          </a:prstGeom>
          <a:noFill/>
          <a:ln>
            <a:noFill/>
          </a:ln>
        </p:spPr>
      </p:pic>
      <p:sp>
        <p:nvSpPr>
          <p:cNvPr id="13" name="Google Shape;13;p2"/>
          <p:cNvSpPr txBox="1"/>
          <p:nvPr/>
        </p:nvSpPr>
        <p:spPr>
          <a:xfrm>
            <a:off x="2307388" y="4234988"/>
            <a:ext cx="3435000" cy="5532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de" sz="900">
                <a:latin typeface="Lato"/>
                <a:ea typeface="Lato"/>
                <a:cs typeface="Lato"/>
                <a:sym typeface="Lato"/>
              </a:rPr>
              <a:t>The European Commission's support for the production of this publication does not constitute an endorsement of the contents, which reflect the views only of the authors, and the Commission cannot be held responsible for any use which may be made of the information contained therein.</a:t>
            </a:r>
            <a:endParaRPr sz="900">
              <a:latin typeface="Lato"/>
              <a:ea typeface="Lato"/>
              <a:cs typeface="Lato"/>
              <a:sym typeface="Lato"/>
            </a:endParaRPr>
          </a:p>
        </p:txBody>
      </p:sp>
      <p:pic>
        <p:nvPicPr>
          <p:cNvPr id="14" name="Google Shape;14;p2"/>
          <p:cNvPicPr preferRelativeResize="0"/>
          <p:nvPr/>
        </p:nvPicPr>
        <p:blipFill rotWithShape="1">
          <a:blip r:embed="rId3">
            <a:alphaModFix/>
          </a:blip>
          <a:srcRect t="14999" b="18338"/>
          <a:stretch/>
        </p:blipFill>
        <p:spPr>
          <a:xfrm>
            <a:off x="5496600" y="414525"/>
            <a:ext cx="3491800" cy="1309049"/>
          </a:xfrm>
          <a:prstGeom prst="rect">
            <a:avLst/>
          </a:prstGeom>
          <a:noFill/>
          <a:ln>
            <a:noFill/>
          </a:ln>
        </p:spPr>
      </p:pic>
      <p:pic>
        <p:nvPicPr>
          <p:cNvPr id="15" name="Google Shape;15;p2"/>
          <p:cNvPicPr preferRelativeResize="0"/>
          <p:nvPr/>
        </p:nvPicPr>
        <p:blipFill>
          <a:blip r:embed="rId4">
            <a:alphaModFix/>
          </a:blip>
          <a:stretch>
            <a:fillRect/>
          </a:stretch>
        </p:blipFill>
        <p:spPr>
          <a:xfrm>
            <a:off x="131525" y="4393800"/>
            <a:ext cx="2175863" cy="472925"/>
          </a:xfrm>
          <a:prstGeom prst="rect">
            <a:avLst/>
          </a:prstGeom>
          <a:noFill/>
          <a:ln>
            <a:noFill/>
          </a:ln>
        </p:spPr>
      </p:pic>
      <p:sp>
        <p:nvSpPr>
          <p:cNvPr id="16" name="Google Shape;16;p2"/>
          <p:cNvSpPr txBox="1"/>
          <p:nvPr/>
        </p:nvSpPr>
        <p:spPr>
          <a:xfrm>
            <a:off x="6439475" y="1383225"/>
            <a:ext cx="2466300" cy="8679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1"/>
              </a:buClr>
              <a:buSzPts val="1100"/>
              <a:buFont typeface="Arial"/>
              <a:buNone/>
            </a:pPr>
            <a:r>
              <a:rPr lang="de" sz="1300">
                <a:solidFill>
                  <a:schemeClr val="dk1"/>
                </a:solidFill>
                <a:latin typeface="Lato"/>
                <a:ea typeface="Lato"/>
                <a:cs typeface="Lato"/>
                <a:sym typeface="Lato"/>
              </a:rPr>
              <a:t>Enhancing Research</a:t>
            </a:r>
            <a:endParaRPr sz="1300">
              <a:solidFill>
                <a:schemeClr val="dk1"/>
              </a:solidFill>
              <a:latin typeface="Lato"/>
              <a:ea typeface="Lato"/>
              <a:cs typeface="Lato"/>
              <a:sym typeface="Lato"/>
            </a:endParaRPr>
          </a:p>
          <a:p>
            <a:pPr marL="0" lvl="0" indent="0" algn="l" rtl="0">
              <a:lnSpc>
                <a:spcPct val="100000"/>
              </a:lnSpc>
              <a:spcBef>
                <a:spcPts val="0"/>
              </a:spcBef>
              <a:spcAft>
                <a:spcPts val="0"/>
              </a:spcAft>
              <a:buNone/>
            </a:pPr>
            <a:r>
              <a:rPr lang="de" sz="1300">
                <a:solidFill>
                  <a:schemeClr val="dk1"/>
                </a:solidFill>
                <a:latin typeface="Lato"/>
                <a:ea typeface="Lato"/>
                <a:cs typeface="Lato"/>
                <a:sym typeface="Lato"/>
              </a:rPr>
              <a:t>Understanding through Media</a:t>
            </a:r>
            <a:endParaRPr sz="1700">
              <a:latin typeface="Lato"/>
              <a:ea typeface="Lato"/>
              <a:cs typeface="Lato"/>
              <a:sym typeface="Lato"/>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4"/>
        <p:cNvGrpSpPr/>
        <p:nvPr/>
      </p:nvGrpSpPr>
      <p:grpSpPr>
        <a:xfrm>
          <a:off x="0" y="0"/>
          <a:ext cx="0" cy="0"/>
          <a:chOff x="0" y="0"/>
          <a:chExt cx="0" cy="0"/>
        </a:xfrm>
      </p:grpSpPr>
      <p:sp>
        <p:nvSpPr>
          <p:cNvPr id="65" name="Google Shape;6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66" name="Google Shape;66;p11"/>
          <p:cNvSpPr txBox="1">
            <a:spLocks noGrp="1"/>
          </p:cNvSpPr>
          <p:nvPr>
            <p:ph type="body" idx="1"/>
          </p:nvPr>
        </p:nvSpPr>
        <p:spPr>
          <a:xfrm>
            <a:off x="311700" y="3152225"/>
            <a:ext cx="8520600" cy="1300800"/>
          </a:xfrm>
          <a:prstGeom prst="rect">
            <a:avLst/>
          </a:prstGeom>
          <a:solidFill>
            <a:srgbClr val="FFFFFF"/>
          </a:solidFill>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pic>
        <p:nvPicPr>
          <p:cNvPr id="67" name="Google Shape;67;p11"/>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8" name="Google Shape;68;p11"/>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9" name="Google Shape;69;p11"/>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70"/>
        <p:cNvGrpSpPr/>
        <p:nvPr/>
      </p:nvGrpSpPr>
      <p:grpSpPr>
        <a:xfrm>
          <a:off x="0" y="0"/>
          <a:ext cx="0" cy="0"/>
          <a:chOff x="0" y="0"/>
          <a:chExt cx="0" cy="0"/>
        </a:xfrm>
      </p:grpSpPr>
      <p:pic>
        <p:nvPicPr>
          <p:cNvPr id="71" name="Google Shape;71;p12"/>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72" name="Google Shape;72;p12"/>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73" name="Google Shape;73;p12"/>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7"/>
        <p:cNvGrpSpPr/>
        <p:nvPr/>
      </p:nvGrpSpPr>
      <p:grpSpPr>
        <a:xfrm>
          <a:off x="0" y="0"/>
          <a:ext cx="0" cy="0"/>
          <a:chOff x="0" y="0"/>
          <a:chExt cx="0" cy="0"/>
        </a:xfrm>
      </p:grpSpPr>
      <p:sp>
        <p:nvSpPr>
          <p:cNvPr id="18" name="Google Shape;18;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pic>
        <p:nvPicPr>
          <p:cNvPr id="19" name="Google Shape;19;p3"/>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0" name="Google Shape;20;p3"/>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1" name="Google Shape;21;p3"/>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22"/>
        <p:cNvGrpSpPr/>
        <p:nvPr/>
      </p:nvGrpSpPr>
      <p:grpSpPr>
        <a:xfrm>
          <a:off x="0" y="0"/>
          <a:ext cx="0" cy="0"/>
          <a:chOff x="0" y="0"/>
          <a:chExt cx="0" cy="0"/>
        </a:xfrm>
      </p:grpSpPr>
      <p:sp>
        <p:nvSpPr>
          <p:cNvPr id="23" name="Google Shape;23;p4"/>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4" name="Google Shape;24;p4"/>
          <p:cNvSpPr txBox="1">
            <a:spLocks noGrp="1"/>
          </p:cNvSpPr>
          <p:nvPr>
            <p:ph type="body" idx="1"/>
          </p:nvPr>
        </p:nvSpPr>
        <p:spPr>
          <a:xfrm>
            <a:off x="168425" y="1032300"/>
            <a:ext cx="8664000" cy="3406500"/>
          </a:xfrm>
          <a:prstGeom prst="rect">
            <a:avLst/>
          </a:prstGeom>
          <a:solidFill>
            <a:srgbClr val="FFFFFF"/>
          </a:solidFill>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25" name="Google Shape;25;p4"/>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26" name="Google Shape;26;p4"/>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27" name="Google Shape;27;p4"/>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8"/>
        <p:cNvGrpSpPr/>
        <p:nvPr/>
      </p:nvGrpSpPr>
      <p:grpSpPr>
        <a:xfrm>
          <a:off x="0" y="0"/>
          <a:ext cx="0" cy="0"/>
          <a:chOff x="0" y="0"/>
          <a:chExt cx="0" cy="0"/>
        </a:xfrm>
      </p:grpSpPr>
      <p:sp>
        <p:nvSpPr>
          <p:cNvPr id="29" name="Google Shape;29;p5"/>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30" name="Google Shape;30;p5"/>
          <p:cNvSpPr txBox="1">
            <a:spLocks noGrp="1"/>
          </p:cNvSpPr>
          <p:nvPr>
            <p:ph type="body" idx="1"/>
          </p:nvPr>
        </p:nvSpPr>
        <p:spPr>
          <a:xfrm>
            <a:off x="311700" y="1297000"/>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5"/>
          <p:cNvSpPr txBox="1">
            <a:spLocks noGrp="1"/>
          </p:cNvSpPr>
          <p:nvPr>
            <p:ph type="body" idx="2"/>
          </p:nvPr>
        </p:nvSpPr>
        <p:spPr>
          <a:xfrm>
            <a:off x="4832400" y="1297075"/>
            <a:ext cx="3999900" cy="3164400"/>
          </a:xfrm>
          <a:prstGeom prst="rect">
            <a:avLst/>
          </a:prstGeom>
          <a:solidFill>
            <a:srgbClr val="FFFFFF"/>
          </a:solidFill>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32" name="Google Shape;32;p5"/>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3" name="Google Shape;33;p5"/>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4" name="Google Shape;34;p5"/>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5"/>
        <p:cNvGrpSpPr/>
        <p:nvPr/>
      </p:nvGrpSpPr>
      <p:grpSpPr>
        <a:xfrm>
          <a:off x="0" y="0"/>
          <a:ext cx="0" cy="0"/>
          <a:chOff x="0" y="0"/>
          <a:chExt cx="0" cy="0"/>
        </a:xfrm>
      </p:grpSpPr>
      <p:sp>
        <p:nvSpPr>
          <p:cNvPr id="36" name="Google Shape;36;p6"/>
          <p:cNvSpPr txBox="1">
            <a:spLocks noGrp="1"/>
          </p:cNvSpPr>
          <p:nvPr>
            <p:ph type="title"/>
          </p:nvPr>
        </p:nvSpPr>
        <p:spPr>
          <a:xfrm>
            <a:off x="311700" y="336750"/>
            <a:ext cx="68028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pic>
        <p:nvPicPr>
          <p:cNvPr id="37" name="Google Shape;37;p6"/>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38" name="Google Shape;38;p6"/>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39" name="Google Shape;39;p6"/>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0"/>
        <p:cNvGrpSpPr/>
        <p:nvPr/>
      </p:nvGrpSpPr>
      <p:grpSpPr>
        <a:xfrm>
          <a:off x="0" y="0"/>
          <a:ext cx="0" cy="0"/>
          <a:chOff x="0" y="0"/>
          <a:chExt cx="0" cy="0"/>
        </a:xfrm>
      </p:grpSpPr>
      <p:sp>
        <p:nvSpPr>
          <p:cNvPr id="41" name="Google Shape;41;p7"/>
          <p:cNvSpPr txBox="1">
            <a:spLocks noGrp="1"/>
          </p:cNvSpPr>
          <p:nvPr>
            <p:ph type="title"/>
          </p:nvPr>
        </p:nvSpPr>
        <p:spPr>
          <a:xfrm>
            <a:off x="311700" y="539675"/>
            <a:ext cx="60072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42" name="Google Shape;42;p7"/>
          <p:cNvSpPr txBox="1">
            <a:spLocks noGrp="1"/>
          </p:cNvSpPr>
          <p:nvPr>
            <p:ph type="body" idx="1"/>
          </p:nvPr>
        </p:nvSpPr>
        <p:spPr>
          <a:xfrm>
            <a:off x="311700" y="1176700"/>
            <a:ext cx="2808000" cy="3224400"/>
          </a:xfrm>
          <a:prstGeom prst="rect">
            <a:avLst/>
          </a:prstGeom>
          <a:solidFill>
            <a:srgbClr val="FFFFFF"/>
          </a:solidFill>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pic>
        <p:nvPicPr>
          <p:cNvPr id="43" name="Google Shape;43;p7"/>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4" name="Google Shape;44;p7"/>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45" name="Google Shape;45;p7"/>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sp>
        <p:nvSpPr>
          <p:cNvPr id="47" name="Google Shape;47;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pic>
        <p:nvPicPr>
          <p:cNvPr id="48" name="Google Shape;48;p8"/>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49" name="Google Shape;49;p8"/>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0" name="Google Shape;50;p8"/>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1"/>
        <p:cNvGrpSpPr/>
        <p:nvPr/>
      </p:nvGrpSpPr>
      <p:grpSpPr>
        <a:xfrm>
          <a:off x="0" y="0"/>
          <a:ext cx="0" cy="0"/>
          <a:chOff x="0" y="0"/>
          <a:chExt cx="0" cy="0"/>
        </a:xfrm>
      </p:grpSpPr>
      <p:sp>
        <p:nvSpPr>
          <p:cNvPr id="52" name="Google Shape;52;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3" name="Google Shape;53;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54" name="Google Shape;54;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pic>
        <p:nvPicPr>
          <p:cNvPr id="56" name="Google Shape;56;p9"/>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57" name="Google Shape;57;p9"/>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58" name="Google Shape;58;p9"/>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9"/>
        <p:cNvGrpSpPr/>
        <p:nvPr/>
      </p:nvGrpSpPr>
      <p:grpSpPr>
        <a:xfrm>
          <a:off x="0" y="0"/>
          <a:ext cx="0" cy="0"/>
          <a:chOff x="0" y="0"/>
          <a:chExt cx="0" cy="0"/>
        </a:xfrm>
      </p:grpSpPr>
      <p:sp>
        <p:nvSpPr>
          <p:cNvPr id="60" name="Google Shape;60;p10"/>
          <p:cNvSpPr txBox="1">
            <a:spLocks noGrp="1"/>
          </p:cNvSpPr>
          <p:nvPr>
            <p:ph type="body" idx="1"/>
          </p:nvPr>
        </p:nvSpPr>
        <p:spPr>
          <a:xfrm>
            <a:off x="2766125" y="392222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pic>
        <p:nvPicPr>
          <p:cNvPr id="61" name="Google Shape;61;p10"/>
          <p:cNvPicPr preferRelativeResize="0"/>
          <p:nvPr/>
        </p:nvPicPr>
        <p:blipFill rotWithShape="1">
          <a:blip r:embed="rId2">
            <a:alphaModFix/>
          </a:blip>
          <a:srcRect t="14999" b="18338"/>
          <a:stretch/>
        </p:blipFill>
        <p:spPr>
          <a:xfrm>
            <a:off x="6929706" y="0"/>
            <a:ext cx="2214295" cy="830125"/>
          </a:xfrm>
          <a:prstGeom prst="rect">
            <a:avLst/>
          </a:prstGeom>
          <a:noFill/>
          <a:ln>
            <a:noFill/>
          </a:ln>
        </p:spPr>
      </p:pic>
      <p:pic>
        <p:nvPicPr>
          <p:cNvPr id="62" name="Google Shape;62;p10"/>
          <p:cNvPicPr preferRelativeResize="0"/>
          <p:nvPr/>
        </p:nvPicPr>
        <p:blipFill>
          <a:blip r:embed="rId3">
            <a:alphaModFix/>
          </a:blip>
          <a:stretch>
            <a:fillRect/>
          </a:stretch>
        </p:blipFill>
        <p:spPr>
          <a:xfrm>
            <a:off x="168425" y="4527313"/>
            <a:ext cx="2175863" cy="472925"/>
          </a:xfrm>
          <a:prstGeom prst="rect">
            <a:avLst/>
          </a:prstGeom>
          <a:noFill/>
          <a:ln>
            <a:noFill/>
          </a:ln>
        </p:spPr>
      </p:pic>
      <p:sp>
        <p:nvSpPr>
          <p:cNvPr id="63" name="Google Shape;63;p10"/>
          <p:cNvSpPr txBox="1">
            <a:spLocks noGrp="1"/>
          </p:cNvSpPr>
          <p:nvPr>
            <p:ph type="sldNum" idx="12"/>
          </p:nvPr>
        </p:nvSpPr>
        <p:spPr>
          <a:xfrm>
            <a:off x="8283733" y="4640967"/>
            <a:ext cx="548700" cy="393600"/>
          </a:xfrm>
          <a:prstGeom prst="rect">
            <a:avLst/>
          </a:prstGeom>
        </p:spPr>
        <p:txBody>
          <a:bodyPr spcFirstLastPara="1" wrap="square" lIns="91425" tIns="91425" rIns="91425" bIns="91425" anchor="ctr" anchorCtr="0">
            <a:noAutofit/>
          </a:bodyPr>
          <a:lstStyle>
            <a:lvl1pPr lvl="0" rtl="0">
              <a:buNone/>
              <a:defRPr sz="900">
                <a:latin typeface="Lato"/>
                <a:ea typeface="Lato"/>
                <a:cs typeface="Lato"/>
                <a:sym typeface="Lato"/>
              </a:defRPr>
            </a:lvl1pPr>
            <a:lvl2pPr lvl="1" rtl="0">
              <a:buNone/>
              <a:defRPr sz="900">
                <a:latin typeface="Lato"/>
                <a:ea typeface="Lato"/>
                <a:cs typeface="Lato"/>
                <a:sym typeface="Lato"/>
              </a:defRPr>
            </a:lvl2pPr>
            <a:lvl3pPr lvl="2" rtl="0">
              <a:buNone/>
              <a:defRPr sz="900">
                <a:latin typeface="Lato"/>
                <a:ea typeface="Lato"/>
                <a:cs typeface="Lato"/>
                <a:sym typeface="Lato"/>
              </a:defRPr>
            </a:lvl3pPr>
            <a:lvl4pPr lvl="3" rtl="0">
              <a:buNone/>
              <a:defRPr sz="900">
                <a:latin typeface="Lato"/>
                <a:ea typeface="Lato"/>
                <a:cs typeface="Lato"/>
                <a:sym typeface="Lato"/>
              </a:defRPr>
            </a:lvl4pPr>
            <a:lvl5pPr lvl="4" rtl="0">
              <a:buNone/>
              <a:defRPr sz="900">
                <a:latin typeface="Lato"/>
                <a:ea typeface="Lato"/>
                <a:cs typeface="Lato"/>
                <a:sym typeface="Lato"/>
              </a:defRPr>
            </a:lvl5pPr>
            <a:lvl6pPr lvl="5" rtl="0">
              <a:buNone/>
              <a:defRPr sz="900">
                <a:latin typeface="Lato"/>
                <a:ea typeface="Lato"/>
                <a:cs typeface="Lato"/>
                <a:sym typeface="Lato"/>
              </a:defRPr>
            </a:lvl6pPr>
            <a:lvl7pPr lvl="6" rtl="0">
              <a:buNone/>
              <a:defRPr sz="900">
                <a:latin typeface="Lato"/>
                <a:ea typeface="Lato"/>
                <a:cs typeface="Lato"/>
                <a:sym typeface="Lato"/>
              </a:defRPr>
            </a:lvl7pPr>
            <a:lvl8pPr lvl="7" rtl="0">
              <a:buNone/>
              <a:defRPr sz="900">
                <a:latin typeface="Lato"/>
                <a:ea typeface="Lato"/>
                <a:cs typeface="Lato"/>
                <a:sym typeface="Lato"/>
              </a:defRPr>
            </a:lvl8pPr>
            <a:lvl9pPr lvl="8" rtl="0">
              <a:buNone/>
              <a:defRPr sz="900">
                <a:latin typeface="Lato"/>
                <a:ea typeface="Lato"/>
                <a:cs typeface="Lato"/>
                <a:sym typeface="Lato"/>
              </a:defRPr>
            </a:lvl9pPr>
          </a:lstStyle>
          <a:p>
            <a:pPr marL="0" lvl="0" indent="0" algn="r" rtl="0">
              <a:spcBef>
                <a:spcPts val="0"/>
              </a:spcBef>
              <a:spcAft>
                <a:spcPts val="0"/>
              </a:spcAft>
              <a:buNone/>
            </a:pPr>
            <a:fld id="{00000000-1234-1234-1234-123412341234}" type="slidenum">
              <a:rPr lang="de"/>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rgbClr val="EBD3D3"/>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336750"/>
            <a:ext cx="68028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rgbClr val="363F83"/>
              </a:buClr>
              <a:buSzPts val="2800"/>
              <a:buFont typeface="Lato"/>
              <a:buNone/>
              <a:defRPr sz="2800">
                <a:solidFill>
                  <a:srgbClr val="363F83"/>
                </a:solidFill>
                <a:latin typeface="Lato"/>
                <a:ea typeface="Lato"/>
                <a:cs typeface="Lato"/>
                <a:sym typeface="Lato"/>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270413"/>
            <a:ext cx="8520600" cy="3070500"/>
          </a:xfrm>
          <a:prstGeom prst="rect">
            <a:avLst/>
          </a:prstGeom>
          <a:solidFill>
            <a:srgbClr val="FFFFFF"/>
          </a:solid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rgbClr val="E5362B"/>
              </a:buClr>
              <a:buSzPts val="1800"/>
              <a:buFont typeface="Lato"/>
              <a:buChar char="●"/>
              <a:defRPr sz="1800">
                <a:solidFill>
                  <a:srgbClr val="E5362B"/>
                </a:solidFill>
                <a:latin typeface="Lato"/>
                <a:ea typeface="Lato"/>
                <a:cs typeface="Lato"/>
                <a:sym typeface="Lato"/>
              </a:defRPr>
            </a:lvl1pPr>
            <a:lvl2pPr marL="914400" lvl="1" indent="-317500">
              <a:lnSpc>
                <a:spcPct val="115000"/>
              </a:lnSpc>
              <a:spcBef>
                <a:spcPts val="1600"/>
              </a:spcBef>
              <a:spcAft>
                <a:spcPts val="0"/>
              </a:spcAft>
              <a:buClr>
                <a:srgbClr val="8BACEE"/>
              </a:buClr>
              <a:buSzPts val="1400"/>
              <a:buFont typeface="Lato"/>
              <a:buChar char="○"/>
              <a:defRPr b="1">
                <a:solidFill>
                  <a:srgbClr val="8BACEE"/>
                </a:solidFill>
                <a:latin typeface="Lato"/>
                <a:ea typeface="Lato"/>
                <a:cs typeface="Lato"/>
                <a:sym typeface="Lato"/>
              </a:defRPr>
            </a:lvl2pPr>
            <a:lvl3pPr marL="1371600" lvl="2"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3pPr>
            <a:lvl4pPr marL="1828800" lvl="3"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4pPr>
            <a:lvl5pPr marL="2286000" lvl="4"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5pPr>
            <a:lvl6pPr marL="2743200" lvl="5"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6pPr>
            <a:lvl7pPr marL="3200400" lvl="6"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7pPr>
            <a:lvl8pPr marL="3657600" lvl="7" indent="-317500">
              <a:lnSpc>
                <a:spcPct val="115000"/>
              </a:lnSpc>
              <a:spcBef>
                <a:spcPts val="1600"/>
              </a:spcBef>
              <a:spcAft>
                <a:spcPts val="0"/>
              </a:spcAft>
              <a:buClr>
                <a:schemeClr val="dk2"/>
              </a:buClr>
              <a:buSzPts val="1400"/>
              <a:buFont typeface="Lato"/>
              <a:buChar char="○"/>
              <a:defRPr>
                <a:solidFill>
                  <a:schemeClr val="dk2"/>
                </a:solidFill>
                <a:latin typeface="Lato"/>
                <a:ea typeface="Lato"/>
                <a:cs typeface="Lato"/>
                <a:sym typeface="Lato"/>
              </a:defRPr>
            </a:lvl8pPr>
            <a:lvl9pPr marL="4114800" lvl="8" indent="-317500">
              <a:lnSpc>
                <a:spcPct val="115000"/>
              </a:lnSpc>
              <a:spcBef>
                <a:spcPts val="1600"/>
              </a:spcBef>
              <a:spcAft>
                <a:spcPts val="1600"/>
              </a:spcAft>
              <a:buClr>
                <a:schemeClr val="dk2"/>
              </a:buClr>
              <a:buSzPts val="1400"/>
              <a:buFont typeface="Lato"/>
              <a:buChar char="■"/>
              <a:defRPr>
                <a:solidFill>
                  <a:schemeClr val="dk2"/>
                </a:solidFill>
                <a:latin typeface="Lato"/>
                <a:ea typeface="Lato"/>
                <a:cs typeface="Lato"/>
                <a:sym typeface="Lato"/>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de"/>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www.cearc.fr/project/brisk" TargetMode="External"/><Relationship Id="rId2" Type="http://schemas.openxmlformats.org/officeDocument/2006/relationships/hyperlink" Target="https://www.cearc.fr/project/polaris" TargetMode="External"/><Relationship Id="rId1" Type="http://schemas.openxmlformats.org/officeDocument/2006/relationships/slideLayout" Target="../slideLayouts/slideLayout3.xml"/><Relationship Id="rId4" Type="http://schemas.openxmlformats.org/officeDocument/2006/relationships/hyperlink" Target="https://nunataryuk.org/"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hyperlink" Target="https://www.canadiangeographic.ca/article/its-time-listen-inuit-climate-change" TargetMode="Externa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hyperlink" Target="https://www.youtube.com/watch?v=gD89hfPh4vY" TargetMode="Externa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3" Type="http://schemas.openxmlformats.org/officeDocument/2006/relationships/hyperlink" Target="https://www.youtube.com/watch?v=RLWL81o7oBg" TargetMode="External"/><Relationship Id="rId2" Type="http://schemas.openxmlformats.org/officeDocument/2006/relationships/hyperlink" Target="https://www.npolar.no/en/themes/climate-change-in-the-arctic/" TargetMode="External"/><Relationship Id="rId1" Type="http://schemas.openxmlformats.org/officeDocument/2006/relationships/slideLayout" Target="../slideLayouts/slideLayout3.xml"/><Relationship Id="rId4" Type="http://schemas.openxmlformats.org/officeDocument/2006/relationships/hyperlink" Target="https://www.youtube.com/watch?v=CohEsmHGgOU" TargetMode="External"/></Relationships>
</file>

<file path=ppt/slides/_rels/slide5.xml.rels><?xml version="1.0" encoding="UTF-8" standalone="yes"?>
<Relationships xmlns="http://schemas.openxmlformats.org/package/2006/relationships"><Relationship Id="rId2" Type="http://schemas.openxmlformats.org/officeDocument/2006/relationships/hyperlink" Target="https://theconversation.com/trump-greenlights-drilling-in-the-arctic-national-wildlife-refuge-but-will-oil-companies-show-up-144715" TargetMode="Externa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hyperlink" Target="https://brill.com/view/book/edcoll/9789004380271/BP000092.x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hyperlink" Target="https://pame.is/projects-new/arctic-shipping/pame-shipping-highlights/415-arctic-marine-tourism" TargetMode="Externa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hyperlink" Target="https://mosaic-expedition.org/" TargetMode="Externa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3"/>
          <p:cNvSpPr txBox="1">
            <a:spLocks noGrp="1"/>
          </p:cNvSpPr>
          <p:nvPr>
            <p:ph type="ctrTitle"/>
          </p:nvPr>
        </p:nvSpPr>
        <p:spPr>
          <a:xfrm>
            <a:off x="0" y="650350"/>
            <a:ext cx="5496600" cy="2052600"/>
          </a:xfrm>
          <a:prstGeom prst="rect">
            <a:avLst/>
          </a:prstGeom>
        </p:spPr>
        <p:txBody>
          <a:bodyPr spcFirstLastPara="1" wrap="square" lIns="360000" tIns="91425" rIns="91425" bIns="91425" anchor="b" anchorCtr="0">
            <a:noAutofit/>
          </a:bodyPr>
          <a:lstStyle/>
          <a:p>
            <a:pPr lvl="0"/>
            <a:r>
              <a:rPr lang="en-US" dirty="0"/>
              <a:t>The impact of climate change in the Arctic</a:t>
            </a:r>
            <a:r>
              <a:rPr lang="fr-FR" dirty="0"/>
              <a:t> </a:t>
            </a:r>
            <a:endParaRPr dirty="0"/>
          </a:p>
        </p:txBody>
      </p:sp>
      <p:sp>
        <p:nvSpPr>
          <p:cNvPr id="79" name="Google Shape;79;p13"/>
          <p:cNvSpPr txBox="1">
            <a:spLocks noGrp="1"/>
          </p:cNvSpPr>
          <p:nvPr>
            <p:ph type="subTitle" idx="1"/>
          </p:nvPr>
        </p:nvSpPr>
        <p:spPr>
          <a:xfrm>
            <a:off x="50" y="2702950"/>
            <a:ext cx="5496600" cy="867900"/>
          </a:xfrm>
          <a:prstGeom prst="rect">
            <a:avLst/>
          </a:prstGeom>
        </p:spPr>
        <p:txBody>
          <a:bodyPr spcFirstLastPara="1" wrap="square" lIns="360000" tIns="91425" rIns="91425" bIns="91425" anchor="t" anchorCtr="0">
            <a:noAutofit/>
          </a:bodyPr>
          <a:lstStyle/>
          <a:p>
            <a:pPr marL="0" lvl="0" indent="0" algn="l" rtl="0">
              <a:spcBef>
                <a:spcPts val="0"/>
              </a:spcBef>
              <a:spcAft>
                <a:spcPts val="0"/>
              </a:spcAft>
              <a:buNone/>
            </a:pPr>
            <a:r>
              <a:rPr lang="fr-FR" dirty="0"/>
              <a:t>Module </a:t>
            </a:r>
            <a:r>
              <a:rPr lang="fr-FR" dirty="0" err="1"/>
              <a:t>prepared</a:t>
            </a:r>
            <a:r>
              <a:rPr lang="fr-FR" dirty="0"/>
              <a:t> by Prof. Jan </a:t>
            </a:r>
            <a:r>
              <a:rPr lang="fr-FR" dirty="0" err="1"/>
              <a:t>Borm</a:t>
            </a:r>
            <a:r>
              <a:rPr lang="fr-FR" dirty="0"/>
              <a:t>,</a:t>
            </a:r>
          </a:p>
          <a:p>
            <a:pPr marL="0" lvl="0" indent="0" algn="l" rtl="0">
              <a:spcBef>
                <a:spcPts val="0"/>
              </a:spcBef>
              <a:spcAft>
                <a:spcPts val="0"/>
              </a:spcAft>
              <a:buNone/>
            </a:pPr>
            <a:r>
              <a:rPr lang="fr-FR" dirty="0"/>
              <a:t>UVSQ/Université Paris-Saclay</a:t>
            </a:r>
            <a:endParaRPr dirty="0"/>
          </a:p>
        </p:txBody>
      </p:sp>
    </p:spTree>
    <p:extLst>
      <p:ext uri="{BB962C8B-B14F-4D97-AF65-F5344CB8AC3E}">
        <p14:creationId xmlns:p14="http://schemas.microsoft.com/office/powerpoint/2010/main" val="298198087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DF62298E-2AC6-1644-996C-CB30F8DF5CF7}"/>
              </a:ext>
            </a:extLst>
          </p:cNvPr>
          <p:cNvSpPr>
            <a:spLocks noGrp="1"/>
          </p:cNvSpPr>
          <p:nvPr>
            <p:ph type="title"/>
          </p:nvPr>
        </p:nvSpPr>
        <p:spPr>
          <a:xfrm>
            <a:off x="168425" y="132000"/>
            <a:ext cx="6802800" cy="572700"/>
          </a:xfrm>
        </p:spPr>
        <p:txBody>
          <a:bodyPr/>
          <a:lstStyle/>
          <a:p>
            <a:r>
              <a:rPr lang="fr-FR" dirty="0" err="1">
                <a:solidFill>
                  <a:schemeClr val="tx1"/>
                </a:solidFill>
              </a:rPr>
              <a:t>Some</a:t>
            </a:r>
            <a:r>
              <a:rPr lang="fr-FR" dirty="0">
                <a:solidFill>
                  <a:schemeClr val="tx1"/>
                </a:solidFill>
              </a:rPr>
              <a:t> </a:t>
            </a:r>
            <a:r>
              <a:rPr lang="fr-FR" dirty="0" err="1">
                <a:solidFill>
                  <a:schemeClr val="tx1"/>
                </a:solidFill>
              </a:rPr>
              <a:t>research</a:t>
            </a:r>
            <a:r>
              <a:rPr lang="fr-FR" dirty="0">
                <a:solidFill>
                  <a:schemeClr val="tx1"/>
                </a:solidFill>
              </a:rPr>
              <a:t> </a:t>
            </a:r>
            <a:r>
              <a:rPr lang="fr-FR" dirty="0" err="1">
                <a:solidFill>
                  <a:schemeClr val="tx1"/>
                </a:solidFill>
              </a:rPr>
              <a:t>projects</a:t>
            </a:r>
            <a:r>
              <a:rPr lang="fr-FR" dirty="0">
                <a:solidFill>
                  <a:schemeClr val="tx1"/>
                </a:solidFill>
              </a:rPr>
              <a:t> of </a:t>
            </a:r>
            <a:r>
              <a:rPr lang="fr-FR" dirty="0" err="1">
                <a:solidFill>
                  <a:schemeClr val="tx1"/>
                </a:solidFill>
              </a:rPr>
              <a:t>related</a:t>
            </a:r>
            <a:r>
              <a:rPr lang="fr-FR" dirty="0">
                <a:solidFill>
                  <a:schemeClr val="tx1"/>
                </a:solidFill>
              </a:rPr>
              <a:t> </a:t>
            </a:r>
            <a:r>
              <a:rPr lang="fr-FR" dirty="0" err="1">
                <a:solidFill>
                  <a:schemeClr val="tx1"/>
                </a:solidFill>
              </a:rPr>
              <a:t>interest</a:t>
            </a:r>
            <a:endParaRPr lang="fr-FR" dirty="0">
              <a:solidFill>
                <a:schemeClr val="tx1"/>
              </a:solidFill>
            </a:endParaRPr>
          </a:p>
        </p:txBody>
      </p:sp>
      <p:sp>
        <p:nvSpPr>
          <p:cNvPr id="3" name="Espace réservé du texte 2">
            <a:extLst>
              <a:ext uri="{FF2B5EF4-FFF2-40B4-BE49-F238E27FC236}">
                <a16:creationId xmlns:a16="http://schemas.microsoft.com/office/drawing/2014/main" id="{6F532A01-674C-ED43-A7D8-65AA468C6437}"/>
              </a:ext>
            </a:extLst>
          </p:cNvPr>
          <p:cNvSpPr>
            <a:spLocks noGrp="1"/>
          </p:cNvSpPr>
          <p:nvPr>
            <p:ph type="body" idx="1"/>
          </p:nvPr>
        </p:nvSpPr>
        <p:spPr>
          <a:xfrm>
            <a:off x="168433" y="704699"/>
            <a:ext cx="8807142" cy="3696819"/>
          </a:xfrm>
        </p:spPr>
        <p:txBody>
          <a:bodyPr/>
          <a:lstStyle/>
          <a:p>
            <a:r>
              <a:rPr lang="fr-FR" b="1" dirty="0">
                <a:solidFill>
                  <a:schemeClr val="tx1"/>
                </a:solidFill>
              </a:rPr>
              <a:t>POLARIS</a:t>
            </a:r>
            <a:r>
              <a:rPr lang="fr-FR" dirty="0">
                <a:solidFill>
                  <a:schemeClr val="tx1"/>
                </a:solidFill>
              </a:rPr>
              <a:t> Cultural and Natural </a:t>
            </a:r>
            <a:r>
              <a:rPr lang="fr-FR" dirty="0" err="1">
                <a:solidFill>
                  <a:schemeClr val="tx1"/>
                </a:solidFill>
              </a:rPr>
              <a:t>Heritage</a:t>
            </a:r>
            <a:r>
              <a:rPr lang="fr-FR" dirty="0">
                <a:solidFill>
                  <a:schemeClr val="tx1"/>
                </a:solidFill>
              </a:rPr>
              <a:t> in </a:t>
            </a:r>
            <a:r>
              <a:rPr lang="fr-FR" dirty="0" err="1">
                <a:solidFill>
                  <a:schemeClr val="tx1"/>
                </a:solidFill>
              </a:rPr>
              <a:t>Arctic</a:t>
            </a:r>
            <a:r>
              <a:rPr lang="fr-FR" dirty="0">
                <a:solidFill>
                  <a:schemeClr val="tx1"/>
                </a:solidFill>
              </a:rPr>
              <a:t> and </a:t>
            </a:r>
            <a:r>
              <a:rPr lang="fr-FR" dirty="0" err="1">
                <a:solidFill>
                  <a:schemeClr val="tx1"/>
                </a:solidFill>
              </a:rPr>
              <a:t>Sub-Antarctic</a:t>
            </a:r>
            <a:r>
              <a:rPr lang="fr-FR" dirty="0">
                <a:solidFill>
                  <a:schemeClr val="tx1"/>
                </a:solidFill>
              </a:rPr>
              <a:t> </a:t>
            </a:r>
            <a:r>
              <a:rPr lang="fr-FR" dirty="0" err="1">
                <a:solidFill>
                  <a:schemeClr val="tx1"/>
                </a:solidFill>
              </a:rPr>
              <a:t>Regions</a:t>
            </a:r>
            <a:r>
              <a:rPr lang="fr-FR" dirty="0">
                <a:solidFill>
                  <a:schemeClr val="tx1"/>
                </a:solidFill>
              </a:rPr>
              <a:t> for a Cross-Cultural and </a:t>
            </a:r>
            <a:r>
              <a:rPr lang="fr-FR" dirty="0" err="1">
                <a:solidFill>
                  <a:schemeClr val="tx1"/>
                </a:solidFill>
              </a:rPr>
              <a:t>Sustainable</a:t>
            </a:r>
            <a:r>
              <a:rPr lang="fr-FR" dirty="0">
                <a:solidFill>
                  <a:schemeClr val="tx1"/>
                </a:solidFill>
              </a:rPr>
              <a:t> Valorisation </a:t>
            </a:r>
            <a:r>
              <a:rPr lang="fr-FR" dirty="0" err="1">
                <a:solidFill>
                  <a:schemeClr val="tx1"/>
                </a:solidFill>
              </a:rPr>
              <a:t>Process</a:t>
            </a:r>
            <a:r>
              <a:rPr lang="fr-FR" dirty="0">
                <a:solidFill>
                  <a:schemeClr val="tx1"/>
                </a:solidFill>
              </a:rPr>
              <a:t> and </a:t>
            </a:r>
            <a:r>
              <a:rPr lang="fr-FR" dirty="0" err="1">
                <a:solidFill>
                  <a:schemeClr val="tx1"/>
                </a:solidFill>
              </a:rPr>
              <a:t>Tourism</a:t>
            </a:r>
            <a:r>
              <a:rPr lang="fr-FR" dirty="0">
                <a:solidFill>
                  <a:schemeClr val="tx1"/>
                </a:solidFill>
              </a:rPr>
              <a:t> </a:t>
            </a:r>
            <a:r>
              <a:rPr lang="fr-FR" dirty="0" err="1">
                <a:solidFill>
                  <a:schemeClr val="tx1"/>
                </a:solidFill>
              </a:rPr>
              <a:t>Development</a:t>
            </a:r>
            <a:r>
              <a:rPr lang="fr-FR" dirty="0">
                <a:solidFill>
                  <a:schemeClr val="tx1"/>
                </a:solidFill>
              </a:rPr>
              <a:t>:  </a:t>
            </a:r>
            <a:r>
              <a:rPr lang="fr-FR" dirty="0" err="1">
                <a:solidFill>
                  <a:schemeClr val="tx1"/>
                </a:solidFill>
              </a:rPr>
              <a:t>Siberia</a:t>
            </a:r>
            <a:r>
              <a:rPr lang="fr-FR" dirty="0">
                <a:solidFill>
                  <a:schemeClr val="tx1"/>
                </a:solidFill>
              </a:rPr>
              <a:t>, </a:t>
            </a:r>
            <a:r>
              <a:rPr lang="fr-FR" dirty="0" err="1">
                <a:solidFill>
                  <a:schemeClr val="tx1"/>
                </a:solidFill>
              </a:rPr>
              <a:t>Lapland</a:t>
            </a:r>
            <a:r>
              <a:rPr lang="fr-FR" dirty="0">
                <a:solidFill>
                  <a:schemeClr val="tx1"/>
                </a:solidFill>
              </a:rPr>
              <a:t> and </a:t>
            </a:r>
            <a:r>
              <a:rPr lang="fr-FR" dirty="0" err="1">
                <a:solidFill>
                  <a:schemeClr val="tx1"/>
                </a:solidFill>
              </a:rPr>
              <a:t>Patagonia</a:t>
            </a:r>
            <a:r>
              <a:rPr lang="fr-FR" dirty="0">
                <a:solidFill>
                  <a:schemeClr val="tx1"/>
                </a:solidFill>
              </a:rPr>
              <a:t>, 2013-2017. (</a:t>
            </a:r>
            <a:r>
              <a:rPr lang="fr-FR" dirty="0">
                <a:solidFill>
                  <a:schemeClr val="tx1"/>
                </a:solidFill>
                <a:hlinkClick r:id="rId2">
                  <a:extLst>
                    <a:ext uri="{A12FA001-AC4F-418D-AE19-62706E023703}">
                      <ahyp:hlinkClr xmlns:ahyp="http://schemas.microsoft.com/office/drawing/2018/hyperlinkcolor" val="tx"/>
                    </a:ext>
                  </a:extLst>
                </a:hlinkClick>
              </a:rPr>
              <a:t>https://www.cearc.fr/project/polaris</a:t>
            </a:r>
            <a:r>
              <a:rPr lang="fr-FR" dirty="0">
                <a:solidFill>
                  <a:schemeClr val="tx1"/>
                </a:solidFill>
              </a:rPr>
              <a:t>)</a:t>
            </a:r>
          </a:p>
          <a:p>
            <a:pPr fontAlgn="base"/>
            <a:r>
              <a:rPr lang="fr-FR" b="1" dirty="0">
                <a:solidFill>
                  <a:schemeClr val="tx1"/>
                </a:solidFill>
              </a:rPr>
              <a:t>BRISK</a:t>
            </a:r>
            <a:r>
              <a:rPr lang="fr-FR" dirty="0">
                <a:solidFill>
                  <a:schemeClr val="tx1"/>
                </a:solidFill>
              </a:rPr>
              <a:t> - </a:t>
            </a:r>
            <a:r>
              <a:rPr lang="fr-FR" dirty="0" err="1">
                <a:solidFill>
                  <a:schemeClr val="tx1"/>
                </a:solidFill>
              </a:rPr>
              <a:t>BRidging</a:t>
            </a:r>
            <a:r>
              <a:rPr lang="fr-FR" dirty="0">
                <a:solidFill>
                  <a:schemeClr val="tx1"/>
                </a:solidFill>
              </a:rPr>
              <a:t> Scientific and </a:t>
            </a:r>
            <a:r>
              <a:rPr lang="fr-FR" dirty="0" err="1">
                <a:solidFill>
                  <a:schemeClr val="tx1"/>
                </a:solidFill>
              </a:rPr>
              <a:t>Indigenous</a:t>
            </a:r>
            <a:r>
              <a:rPr lang="fr-FR" dirty="0">
                <a:solidFill>
                  <a:schemeClr val="tx1"/>
                </a:solidFill>
              </a:rPr>
              <a:t> </a:t>
            </a:r>
            <a:r>
              <a:rPr lang="fr-FR" dirty="0" err="1">
                <a:solidFill>
                  <a:schemeClr val="tx1"/>
                </a:solidFill>
              </a:rPr>
              <a:t>Knowledge</a:t>
            </a:r>
            <a:r>
              <a:rPr lang="fr-FR" dirty="0">
                <a:solidFill>
                  <a:schemeClr val="tx1"/>
                </a:solidFill>
              </a:rPr>
              <a:t> on Global Changes in the </a:t>
            </a:r>
            <a:r>
              <a:rPr lang="fr-FR" dirty="0" err="1">
                <a:solidFill>
                  <a:schemeClr val="tx1"/>
                </a:solidFill>
              </a:rPr>
              <a:t>Arctic</a:t>
            </a:r>
            <a:r>
              <a:rPr lang="fr-FR" dirty="0">
                <a:solidFill>
                  <a:schemeClr val="tx1"/>
                </a:solidFill>
              </a:rPr>
              <a:t>: </a:t>
            </a:r>
            <a:r>
              <a:rPr lang="fr-FR" dirty="0" err="1">
                <a:solidFill>
                  <a:schemeClr val="tx1"/>
                </a:solidFill>
              </a:rPr>
              <a:t>Vulnerability</a:t>
            </a:r>
            <a:r>
              <a:rPr lang="fr-FR" dirty="0">
                <a:solidFill>
                  <a:schemeClr val="tx1"/>
                </a:solidFill>
              </a:rPr>
              <a:t> and Adaptation of </a:t>
            </a:r>
            <a:r>
              <a:rPr lang="fr-FR" dirty="0" err="1">
                <a:solidFill>
                  <a:schemeClr val="tx1"/>
                </a:solidFill>
              </a:rPr>
              <a:t>Societies</a:t>
            </a:r>
            <a:r>
              <a:rPr lang="fr-FR" dirty="0">
                <a:solidFill>
                  <a:schemeClr val="tx1"/>
                </a:solidFill>
              </a:rPr>
              <a:t> and the </a:t>
            </a:r>
            <a:r>
              <a:rPr lang="fr-FR" dirty="0" err="1">
                <a:solidFill>
                  <a:schemeClr val="tx1"/>
                </a:solidFill>
              </a:rPr>
              <a:t>Environment</a:t>
            </a:r>
            <a:r>
              <a:rPr lang="fr-FR" dirty="0">
                <a:solidFill>
                  <a:schemeClr val="tx1"/>
                </a:solidFill>
              </a:rPr>
              <a:t>, 2013-2017 (</a:t>
            </a:r>
            <a:r>
              <a:rPr lang="fr-FR" dirty="0">
                <a:solidFill>
                  <a:schemeClr val="tx1"/>
                </a:solidFill>
                <a:hlinkClick r:id="rId3">
                  <a:extLst>
                    <a:ext uri="{A12FA001-AC4F-418D-AE19-62706E023703}">
                      <ahyp:hlinkClr xmlns:ahyp="http://schemas.microsoft.com/office/drawing/2018/hyperlinkcolor" val="tx"/>
                    </a:ext>
                  </a:extLst>
                </a:hlinkClick>
              </a:rPr>
              <a:t>https://www.cearc.fr/project/brisk</a:t>
            </a:r>
            <a:r>
              <a:rPr lang="fr-FR" dirty="0">
                <a:solidFill>
                  <a:schemeClr val="tx1"/>
                </a:solidFill>
              </a:rPr>
              <a:t>)</a:t>
            </a:r>
          </a:p>
          <a:p>
            <a:pPr fontAlgn="base"/>
            <a:r>
              <a:rPr lang="fr-FR" b="1" dirty="0">
                <a:solidFill>
                  <a:schemeClr val="tx1"/>
                </a:solidFill>
              </a:rPr>
              <a:t>NUNATARYUK</a:t>
            </a:r>
            <a:r>
              <a:rPr lang="fr-FR" dirty="0">
                <a:solidFill>
                  <a:schemeClr val="tx1"/>
                </a:solidFill>
              </a:rPr>
              <a:t>, 2017-2022 (</a:t>
            </a:r>
            <a:r>
              <a:rPr lang="fr-FR" dirty="0">
                <a:solidFill>
                  <a:schemeClr val="tx1"/>
                </a:solidFill>
                <a:hlinkClick r:id="rId4">
                  <a:extLst>
                    <a:ext uri="{A12FA001-AC4F-418D-AE19-62706E023703}">
                      <ahyp:hlinkClr xmlns:ahyp="http://schemas.microsoft.com/office/drawing/2018/hyperlinkcolor" val="tx"/>
                    </a:ext>
                  </a:extLst>
                </a:hlinkClick>
              </a:rPr>
              <a:t>https://nunataryuk</a:t>
            </a:r>
            <a:r>
              <a:rPr lang="fr-FR" dirty="0">
                <a:solidFill>
                  <a:srgbClr val="0097A7"/>
                </a:solidFill>
                <a:hlinkClick r:id="rId4">
                  <a:extLst>
                    <a:ext uri="{A12FA001-AC4F-418D-AE19-62706E023703}">
                      <ahyp:hlinkClr xmlns:ahyp="http://schemas.microsoft.com/office/drawing/2018/hyperlinkcolor" val="tx"/>
                    </a:ext>
                  </a:extLst>
                </a:hlinkClick>
              </a:rPr>
              <a:t>.</a:t>
            </a:r>
            <a:r>
              <a:rPr lang="fr-FR" dirty="0">
                <a:solidFill>
                  <a:schemeClr val="tx1"/>
                </a:solidFill>
                <a:hlinkClick r:id="rId4">
                  <a:extLst>
                    <a:ext uri="{A12FA001-AC4F-418D-AE19-62706E023703}">
                      <ahyp:hlinkClr xmlns:ahyp="http://schemas.microsoft.com/office/drawing/2018/hyperlinkcolor" val="tx"/>
                    </a:ext>
                  </a:extLst>
                </a:hlinkClick>
              </a:rPr>
              <a:t>org</a:t>
            </a:r>
            <a:r>
              <a:rPr lang="fr-FR" dirty="0">
                <a:solidFill>
                  <a:schemeClr val="tx1"/>
                </a:solidFill>
              </a:rPr>
              <a:t>)</a:t>
            </a:r>
          </a:p>
          <a:p>
            <a:r>
              <a:rPr lang="fr-FR" b="1" dirty="0">
                <a:solidFill>
                  <a:schemeClr val="tx1"/>
                </a:solidFill>
              </a:rPr>
              <a:t>NICH_ARCTIC</a:t>
            </a:r>
            <a:r>
              <a:rPr lang="fr-FR" dirty="0">
                <a:solidFill>
                  <a:schemeClr val="tx1"/>
                </a:solidFill>
              </a:rPr>
              <a:t>: </a:t>
            </a:r>
            <a:r>
              <a:rPr lang="fr-FR" dirty="0" err="1">
                <a:solidFill>
                  <a:schemeClr val="tx1"/>
                </a:solidFill>
              </a:rPr>
              <a:t>From</a:t>
            </a:r>
            <a:r>
              <a:rPr lang="fr-FR" dirty="0">
                <a:solidFill>
                  <a:schemeClr val="tx1"/>
                </a:solidFill>
              </a:rPr>
              <a:t> </a:t>
            </a:r>
            <a:r>
              <a:rPr lang="fr-FR" dirty="0" err="1">
                <a:solidFill>
                  <a:schemeClr val="tx1"/>
                </a:solidFill>
              </a:rPr>
              <a:t>Nunavik</a:t>
            </a:r>
            <a:r>
              <a:rPr lang="fr-FR" dirty="0">
                <a:solidFill>
                  <a:schemeClr val="tx1"/>
                </a:solidFill>
              </a:rPr>
              <a:t> to </a:t>
            </a:r>
            <a:r>
              <a:rPr lang="fr-FR" dirty="0" err="1">
                <a:solidFill>
                  <a:schemeClr val="tx1"/>
                </a:solidFill>
              </a:rPr>
              <a:t>Iceland</a:t>
            </a:r>
            <a:r>
              <a:rPr lang="fr-FR" dirty="0">
                <a:solidFill>
                  <a:schemeClr val="tx1"/>
                </a:solidFill>
              </a:rPr>
              <a:t>: </a:t>
            </a:r>
            <a:r>
              <a:rPr lang="fr-FR" dirty="0" err="1">
                <a:solidFill>
                  <a:schemeClr val="tx1"/>
                </a:solidFill>
              </a:rPr>
              <a:t>Climate</a:t>
            </a:r>
            <a:r>
              <a:rPr lang="fr-FR" dirty="0">
                <a:solidFill>
                  <a:schemeClr val="tx1"/>
                </a:solidFill>
              </a:rPr>
              <a:t>, </a:t>
            </a:r>
            <a:r>
              <a:rPr lang="fr-FR" dirty="0" err="1">
                <a:solidFill>
                  <a:schemeClr val="tx1"/>
                </a:solidFill>
              </a:rPr>
              <a:t>Human</a:t>
            </a:r>
            <a:r>
              <a:rPr lang="fr-FR" dirty="0">
                <a:solidFill>
                  <a:schemeClr val="tx1"/>
                </a:solidFill>
              </a:rPr>
              <a:t> and Culture </a:t>
            </a:r>
            <a:r>
              <a:rPr lang="fr-FR" dirty="0" err="1">
                <a:solidFill>
                  <a:schemeClr val="tx1"/>
                </a:solidFill>
              </a:rPr>
              <a:t>through</a:t>
            </a:r>
            <a:r>
              <a:rPr lang="fr-FR" dirty="0">
                <a:solidFill>
                  <a:schemeClr val="tx1"/>
                </a:solidFill>
              </a:rPr>
              <a:t> time </a:t>
            </a:r>
            <a:r>
              <a:rPr lang="fr-FR" dirty="0" err="1">
                <a:solidFill>
                  <a:schemeClr val="tx1"/>
                </a:solidFill>
              </a:rPr>
              <a:t>across</a:t>
            </a:r>
            <a:r>
              <a:rPr lang="fr-FR" dirty="0">
                <a:solidFill>
                  <a:schemeClr val="tx1"/>
                </a:solidFill>
              </a:rPr>
              <a:t> the </a:t>
            </a:r>
            <a:r>
              <a:rPr lang="fr-FR" dirty="0" err="1">
                <a:solidFill>
                  <a:schemeClr val="tx1"/>
                </a:solidFill>
              </a:rPr>
              <a:t>coastal</a:t>
            </a:r>
            <a:r>
              <a:rPr lang="fr-FR" dirty="0">
                <a:solidFill>
                  <a:schemeClr val="tx1"/>
                </a:solidFill>
              </a:rPr>
              <a:t> (</a:t>
            </a:r>
            <a:r>
              <a:rPr lang="fr-FR" dirty="0" err="1">
                <a:solidFill>
                  <a:schemeClr val="tx1"/>
                </a:solidFill>
              </a:rPr>
              <a:t>sub</a:t>
            </a:r>
            <a:r>
              <a:rPr lang="fr-FR" dirty="0">
                <a:solidFill>
                  <a:schemeClr val="tx1"/>
                </a:solidFill>
              </a:rPr>
              <a:t>)</a:t>
            </a:r>
            <a:r>
              <a:rPr lang="fr-FR" dirty="0" err="1">
                <a:solidFill>
                  <a:schemeClr val="tx1"/>
                </a:solidFill>
              </a:rPr>
              <a:t>Arctic</a:t>
            </a:r>
            <a:r>
              <a:rPr lang="fr-FR" dirty="0">
                <a:solidFill>
                  <a:schemeClr val="tx1"/>
                </a:solidFill>
              </a:rPr>
              <a:t> </a:t>
            </a:r>
            <a:r>
              <a:rPr lang="fr-FR" dirty="0" err="1">
                <a:solidFill>
                  <a:schemeClr val="tx1"/>
                </a:solidFill>
              </a:rPr>
              <a:t>North</a:t>
            </a:r>
            <a:r>
              <a:rPr lang="fr-FR" dirty="0">
                <a:solidFill>
                  <a:schemeClr val="tx1"/>
                </a:solidFill>
              </a:rPr>
              <a:t> Atlantic, 2020-2023 (http://</a:t>
            </a:r>
            <a:r>
              <a:rPr lang="fr-FR" dirty="0" err="1">
                <a:solidFill>
                  <a:schemeClr val="tx1"/>
                </a:solidFill>
              </a:rPr>
              <a:t>nicharctic.ca</a:t>
            </a:r>
            <a:r>
              <a:rPr lang="fr-FR" dirty="0">
                <a:solidFill>
                  <a:schemeClr val="tx1"/>
                </a:solidFill>
              </a:rPr>
              <a:t>)</a:t>
            </a:r>
          </a:p>
        </p:txBody>
      </p:sp>
      <p:sp>
        <p:nvSpPr>
          <p:cNvPr id="4" name="Espace réservé du numéro de diapositive 3">
            <a:extLst>
              <a:ext uri="{FF2B5EF4-FFF2-40B4-BE49-F238E27FC236}">
                <a16:creationId xmlns:a16="http://schemas.microsoft.com/office/drawing/2014/main" id="{0CC5A15C-AB11-8B47-BD88-80D69794DB1D}"/>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10</a:t>
            </a:fld>
            <a:endParaRPr lang="fr-FR"/>
          </a:p>
        </p:txBody>
      </p:sp>
    </p:spTree>
    <p:extLst>
      <p:ext uri="{BB962C8B-B14F-4D97-AF65-F5344CB8AC3E}">
        <p14:creationId xmlns:p14="http://schemas.microsoft.com/office/powerpoint/2010/main" val="72192026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3107777D-A08E-3E4F-B55C-0DF46FEDEB3E}"/>
              </a:ext>
            </a:extLst>
          </p:cNvPr>
          <p:cNvSpPr>
            <a:spLocks noGrp="1"/>
          </p:cNvSpPr>
          <p:nvPr>
            <p:ph type="title"/>
          </p:nvPr>
        </p:nvSpPr>
        <p:spPr>
          <a:xfrm>
            <a:off x="168425" y="132000"/>
            <a:ext cx="6802800" cy="572700"/>
          </a:xfrm>
        </p:spPr>
        <p:txBody>
          <a:bodyPr/>
          <a:lstStyle/>
          <a:p>
            <a:r>
              <a:rPr lang="fr-FR" b="1" dirty="0">
                <a:solidFill>
                  <a:schemeClr val="tx1"/>
                </a:solidFill>
              </a:rPr>
              <a:t>Food for </a:t>
            </a:r>
            <a:r>
              <a:rPr lang="fr-FR" b="1" dirty="0" err="1">
                <a:solidFill>
                  <a:schemeClr val="tx1"/>
                </a:solidFill>
              </a:rPr>
              <a:t>thought</a:t>
            </a:r>
            <a:endParaRPr lang="fr-FR" b="1" dirty="0">
              <a:solidFill>
                <a:schemeClr val="tx1"/>
              </a:solidFill>
            </a:endParaRPr>
          </a:p>
        </p:txBody>
      </p:sp>
      <p:sp>
        <p:nvSpPr>
          <p:cNvPr id="3" name="Espace réservé du texte 2">
            <a:extLst>
              <a:ext uri="{FF2B5EF4-FFF2-40B4-BE49-F238E27FC236}">
                <a16:creationId xmlns:a16="http://schemas.microsoft.com/office/drawing/2014/main" id="{412D6873-25EB-824E-AA5B-CFF2F7DD1DF1}"/>
              </a:ext>
            </a:extLst>
          </p:cNvPr>
          <p:cNvSpPr>
            <a:spLocks noGrp="1"/>
          </p:cNvSpPr>
          <p:nvPr>
            <p:ph type="body" idx="1"/>
          </p:nvPr>
        </p:nvSpPr>
        <p:spPr>
          <a:xfrm>
            <a:off x="239999" y="704700"/>
            <a:ext cx="8735575" cy="3774310"/>
          </a:xfrm>
        </p:spPr>
        <p:txBody>
          <a:bodyPr/>
          <a:lstStyle/>
          <a:p>
            <a:r>
              <a:rPr lang="en-GB" sz="2000" dirty="0" err="1">
                <a:solidFill>
                  <a:schemeClr val="tx1"/>
                </a:solidFill>
              </a:rPr>
              <a:t>Lavrillier</a:t>
            </a:r>
            <a:r>
              <a:rPr lang="en-GB" sz="2000" dirty="0">
                <a:solidFill>
                  <a:schemeClr val="tx1"/>
                </a:solidFill>
              </a:rPr>
              <a:t>, A. and </a:t>
            </a:r>
            <a:r>
              <a:rPr lang="en-GB" sz="2000" dirty="0" err="1">
                <a:solidFill>
                  <a:schemeClr val="tx1"/>
                </a:solidFill>
              </a:rPr>
              <a:t>Gabyshev</a:t>
            </a:r>
            <a:r>
              <a:rPr lang="en-GB" sz="2000" dirty="0">
                <a:solidFill>
                  <a:schemeClr val="tx1"/>
                </a:solidFill>
              </a:rPr>
              <a:t>, S. (2017) </a:t>
            </a:r>
            <a:r>
              <a:rPr lang="en-GB" sz="2000" i="1" dirty="0">
                <a:solidFill>
                  <a:schemeClr val="tx1"/>
                </a:solidFill>
              </a:rPr>
              <a:t>An Arctic Indigenous Knowledge System of Landscape, Climate, and Human Interactions: Evenki Reindeer Herders and Hunters</a:t>
            </a:r>
            <a:r>
              <a:rPr lang="en-GB" sz="2000" dirty="0">
                <a:solidFill>
                  <a:schemeClr val="tx1"/>
                </a:solidFill>
              </a:rPr>
              <a:t>, </a:t>
            </a:r>
            <a:r>
              <a:rPr lang="en-GB" sz="2000" dirty="0" err="1">
                <a:solidFill>
                  <a:schemeClr val="tx1"/>
                </a:solidFill>
              </a:rPr>
              <a:t>Fürstenberg</a:t>
            </a:r>
            <a:r>
              <a:rPr lang="en-GB" sz="2000" dirty="0">
                <a:solidFill>
                  <a:schemeClr val="tx1"/>
                </a:solidFill>
              </a:rPr>
              <a:t>/Havel: </a:t>
            </a:r>
            <a:r>
              <a:rPr lang="en-GB" sz="2000" dirty="0" err="1">
                <a:solidFill>
                  <a:schemeClr val="tx1"/>
                </a:solidFill>
              </a:rPr>
              <a:t>Kulturstiftung</a:t>
            </a:r>
            <a:r>
              <a:rPr lang="en-GB" sz="2000" dirty="0">
                <a:solidFill>
                  <a:schemeClr val="tx1"/>
                </a:solidFill>
              </a:rPr>
              <a:t> </a:t>
            </a:r>
            <a:r>
              <a:rPr lang="en-GB" sz="2000" dirty="0" err="1">
                <a:solidFill>
                  <a:schemeClr val="tx1"/>
                </a:solidFill>
              </a:rPr>
              <a:t>Sibirien</a:t>
            </a:r>
            <a:endParaRPr lang="en-GB" sz="2000" dirty="0">
              <a:solidFill>
                <a:schemeClr val="tx1"/>
              </a:solidFill>
            </a:endParaRPr>
          </a:p>
          <a:p>
            <a:r>
              <a:rPr lang="en-GB" sz="2000" dirty="0">
                <a:solidFill>
                  <a:schemeClr val="tx1"/>
                </a:solidFill>
              </a:rPr>
              <a:t>Lopez, B. (1986</a:t>
            </a:r>
            <a:r>
              <a:rPr lang="en-GB" sz="2000" i="1" dirty="0">
                <a:solidFill>
                  <a:schemeClr val="tx1"/>
                </a:solidFill>
              </a:rPr>
              <a:t>) Arctic Dreams</a:t>
            </a:r>
            <a:r>
              <a:rPr lang="en-GB" sz="2000" dirty="0">
                <a:solidFill>
                  <a:schemeClr val="tx1"/>
                </a:solidFill>
              </a:rPr>
              <a:t>, Hoboken: Prentice Hall</a:t>
            </a:r>
          </a:p>
          <a:p>
            <a:r>
              <a:rPr lang="en-GB" sz="2000" dirty="0" err="1">
                <a:solidFill>
                  <a:schemeClr val="tx1"/>
                </a:solidFill>
              </a:rPr>
              <a:t>Malaurie</a:t>
            </a:r>
            <a:r>
              <a:rPr lang="en-GB" sz="2000" dirty="0">
                <a:solidFill>
                  <a:schemeClr val="tx1"/>
                </a:solidFill>
              </a:rPr>
              <a:t>, J. (1955) The Last Kings of Thule: With the Polar Eskimos, As They Face Their Destiny (new Engl. tr. 1985, Chicago: University of Chicago Press)</a:t>
            </a:r>
          </a:p>
          <a:p>
            <a:r>
              <a:rPr lang="en-GB" sz="2000" dirty="0">
                <a:solidFill>
                  <a:schemeClr val="tx1"/>
                </a:solidFill>
              </a:rPr>
              <a:t>Watt-Cloutier, S. (2016) </a:t>
            </a:r>
            <a:r>
              <a:rPr lang="en-GB" sz="2000" i="1" dirty="0">
                <a:solidFill>
                  <a:schemeClr val="tx1"/>
                </a:solidFill>
              </a:rPr>
              <a:t>The Right to be Cold</a:t>
            </a:r>
            <a:r>
              <a:rPr lang="en-GB" sz="2000" dirty="0">
                <a:solidFill>
                  <a:schemeClr val="tx1"/>
                </a:solidFill>
              </a:rPr>
              <a:t>, London: Penguin.</a:t>
            </a:r>
          </a:p>
          <a:p>
            <a:r>
              <a:rPr lang="en-GB" sz="2000" dirty="0">
                <a:solidFill>
                  <a:schemeClr val="tx1"/>
                </a:solidFill>
              </a:rPr>
              <a:t>Wheeler, S. (2009) </a:t>
            </a:r>
            <a:r>
              <a:rPr lang="en-GB" sz="2000" i="1" dirty="0">
                <a:solidFill>
                  <a:schemeClr val="tx1"/>
                </a:solidFill>
              </a:rPr>
              <a:t>The Magnetic North</a:t>
            </a:r>
            <a:r>
              <a:rPr lang="en-GB" sz="2000" dirty="0">
                <a:solidFill>
                  <a:schemeClr val="tx1"/>
                </a:solidFill>
              </a:rPr>
              <a:t>: Notes from the Arctic Circle, London: Jonathan Cape.</a:t>
            </a:r>
          </a:p>
          <a:p>
            <a:endParaRPr lang="fr-FR" dirty="0"/>
          </a:p>
        </p:txBody>
      </p:sp>
      <p:sp>
        <p:nvSpPr>
          <p:cNvPr id="4" name="Espace réservé du numéro de diapositive 3">
            <a:extLst>
              <a:ext uri="{FF2B5EF4-FFF2-40B4-BE49-F238E27FC236}">
                <a16:creationId xmlns:a16="http://schemas.microsoft.com/office/drawing/2014/main" id="{988B49E8-2319-7843-8678-8C885DE7D635}"/>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11</a:t>
            </a:fld>
            <a:endParaRPr lang="fr-FR"/>
          </a:p>
        </p:txBody>
      </p:sp>
    </p:spTree>
    <p:extLst>
      <p:ext uri="{BB962C8B-B14F-4D97-AF65-F5344CB8AC3E}">
        <p14:creationId xmlns:p14="http://schemas.microsoft.com/office/powerpoint/2010/main" val="20597812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30EB1622-57B9-C841-BA6A-CA713B3E363E}"/>
              </a:ext>
            </a:extLst>
          </p:cNvPr>
          <p:cNvSpPr>
            <a:spLocks noGrp="1"/>
          </p:cNvSpPr>
          <p:nvPr>
            <p:ph type="title"/>
          </p:nvPr>
        </p:nvSpPr>
        <p:spPr>
          <a:xfrm>
            <a:off x="311699" y="132000"/>
            <a:ext cx="6802800" cy="572700"/>
          </a:xfrm>
        </p:spPr>
        <p:txBody>
          <a:bodyPr/>
          <a:lstStyle/>
          <a:p>
            <a:r>
              <a:rPr lang="fr-FR" dirty="0"/>
              <a:t>Lesson 5: Inuit perceptions of </a:t>
            </a:r>
            <a:r>
              <a:rPr lang="fr-FR" dirty="0" err="1"/>
              <a:t>climate</a:t>
            </a:r>
            <a:r>
              <a:rPr lang="fr-FR" dirty="0"/>
              <a:t> change in the </a:t>
            </a:r>
            <a:r>
              <a:rPr lang="fr-FR" dirty="0" err="1"/>
              <a:t>Arctic</a:t>
            </a:r>
            <a:endParaRPr lang="fr-FR" dirty="0"/>
          </a:p>
        </p:txBody>
      </p:sp>
      <p:sp>
        <p:nvSpPr>
          <p:cNvPr id="3" name="Espace réservé du texte 2">
            <a:extLst>
              <a:ext uri="{FF2B5EF4-FFF2-40B4-BE49-F238E27FC236}">
                <a16:creationId xmlns:a16="http://schemas.microsoft.com/office/drawing/2014/main" id="{358570DA-A9F3-084D-979B-3D0975B8A546}"/>
              </a:ext>
            </a:extLst>
          </p:cNvPr>
          <p:cNvSpPr>
            <a:spLocks noGrp="1"/>
          </p:cNvSpPr>
          <p:nvPr>
            <p:ph type="body" idx="1"/>
          </p:nvPr>
        </p:nvSpPr>
        <p:spPr>
          <a:xfrm>
            <a:off x="311708" y="1208866"/>
            <a:ext cx="8520725" cy="3254645"/>
          </a:xfrm>
        </p:spPr>
        <p:txBody>
          <a:bodyPr/>
          <a:lstStyle/>
          <a:p>
            <a:pPr marL="114300" indent="0">
              <a:buNone/>
            </a:pPr>
            <a:r>
              <a:rPr lang="fr-FR" dirty="0">
                <a:solidFill>
                  <a:schemeClr val="tx1"/>
                </a:solidFill>
              </a:rPr>
              <a:t>1) NUNUVUT </a:t>
            </a:r>
            <a:r>
              <a:rPr lang="fr-FR" dirty="0" err="1">
                <a:solidFill>
                  <a:schemeClr val="tx1"/>
                </a:solidFill>
              </a:rPr>
              <a:t>Climate</a:t>
            </a:r>
            <a:r>
              <a:rPr lang="fr-FR" dirty="0">
                <a:solidFill>
                  <a:schemeClr val="tx1"/>
                </a:solidFill>
              </a:rPr>
              <a:t> Change Centre</a:t>
            </a:r>
          </a:p>
          <a:p>
            <a:pPr marL="114300" indent="0">
              <a:buNone/>
            </a:pPr>
            <a:r>
              <a:rPr lang="fr-FR" dirty="0">
                <a:solidFill>
                  <a:schemeClr val="tx1"/>
                </a:solidFill>
              </a:rPr>
              <a:t>https://</a:t>
            </a:r>
            <a:r>
              <a:rPr lang="fr-FR" dirty="0" err="1">
                <a:solidFill>
                  <a:schemeClr val="tx1"/>
                </a:solidFill>
              </a:rPr>
              <a:t>climatechangenunavut.ca</a:t>
            </a:r>
            <a:r>
              <a:rPr lang="fr-FR" dirty="0">
                <a:solidFill>
                  <a:schemeClr val="tx1"/>
                </a:solidFill>
              </a:rPr>
              <a:t>/en/</a:t>
            </a:r>
            <a:r>
              <a:rPr lang="fr-FR" dirty="0" err="1">
                <a:solidFill>
                  <a:schemeClr val="tx1"/>
                </a:solidFill>
              </a:rPr>
              <a:t>understanding</a:t>
            </a:r>
            <a:r>
              <a:rPr lang="fr-FR" dirty="0">
                <a:solidFill>
                  <a:schemeClr val="tx1"/>
                </a:solidFill>
              </a:rPr>
              <a:t>-</a:t>
            </a:r>
            <a:r>
              <a:rPr lang="fr-FR" dirty="0" err="1">
                <a:solidFill>
                  <a:schemeClr val="tx1"/>
                </a:solidFill>
              </a:rPr>
              <a:t>climate</a:t>
            </a:r>
            <a:r>
              <a:rPr lang="fr-FR" dirty="0">
                <a:solidFill>
                  <a:schemeClr val="tx1"/>
                </a:solidFill>
              </a:rPr>
              <a:t>-change/</a:t>
            </a:r>
            <a:r>
              <a:rPr lang="fr-FR" dirty="0" err="1">
                <a:solidFill>
                  <a:schemeClr val="tx1"/>
                </a:solidFill>
              </a:rPr>
              <a:t>climate</a:t>
            </a:r>
            <a:r>
              <a:rPr lang="fr-FR" dirty="0">
                <a:solidFill>
                  <a:schemeClr val="tx1"/>
                </a:solidFill>
              </a:rPr>
              <a:t>-change-impact </a:t>
            </a:r>
          </a:p>
          <a:p>
            <a:pPr marL="114300" indent="0">
              <a:buNone/>
            </a:pPr>
            <a:r>
              <a:rPr lang="fr-FR" dirty="0">
                <a:solidFill>
                  <a:schemeClr val="tx1"/>
                </a:solidFill>
              </a:rPr>
              <a:t>2) Sheila Watt-Cloutier: « </a:t>
            </a:r>
            <a:r>
              <a:rPr lang="fr-FR" dirty="0" err="1">
                <a:solidFill>
                  <a:schemeClr val="tx1"/>
                </a:solidFill>
              </a:rPr>
              <a:t>It’s</a:t>
            </a:r>
            <a:r>
              <a:rPr lang="fr-FR" dirty="0">
                <a:solidFill>
                  <a:schemeClr val="tx1"/>
                </a:solidFill>
              </a:rPr>
              <a:t> time to </a:t>
            </a:r>
            <a:r>
              <a:rPr lang="fr-FR" dirty="0" err="1">
                <a:solidFill>
                  <a:schemeClr val="tx1"/>
                </a:solidFill>
              </a:rPr>
              <a:t>listen</a:t>
            </a:r>
            <a:r>
              <a:rPr lang="fr-FR" dirty="0">
                <a:solidFill>
                  <a:schemeClr val="tx1"/>
                </a:solidFill>
              </a:rPr>
              <a:t> to the Inuit on </a:t>
            </a:r>
            <a:r>
              <a:rPr lang="fr-FR" dirty="0" err="1">
                <a:solidFill>
                  <a:schemeClr val="tx1"/>
                </a:solidFill>
              </a:rPr>
              <a:t>climate</a:t>
            </a:r>
            <a:r>
              <a:rPr lang="fr-FR" dirty="0">
                <a:solidFill>
                  <a:schemeClr val="tx1"/>
                </a:solidFill>
              </a:rPr>
              <a:t> change »: (</a:t>
            </a:r>
            <a:r>
              <a:rPr lang="fr-FR" dirty="0">
                <a:solidFill>
                  <a:schemeClr val="tx1"/>
                </a:solidFill>
                <a:hlinkClick r:id="rId2">
                  <a:extLst>
                    <a:ext uri="{A12FA001-AC4F-418D-AE19-62706E023703}">
                      <ahyp:hlinkClr xmlns:ahyp="http://schemas.microsoft.com/office/drawing/2018/hyperlinkcolor" val="tx"/>
                    </a:ext>
                  </a:extLst>
                </a:hlinkClick>
              </a:rPr>
              <a:t>https://www.canadiangeographic.ca/article/its-time-listen-inuit-climate-change</a:t>
            </a:r>
            <a:r>
              <a:rPr lang="fr-FR" dirty="0">
                <a:solidFill>
                  <a:schemeClr val="tx1"/>
                </a:solidFill>
              </a:rPr>
              <a:t>)</a:t>
            </a:r>
          </a:p>
          <a:p>
            <a:pPr marL="114300" indent="0">
              <a:buNone/>
            </a:pPr>
            <a:endParaRPr lang="fr-FR" dirty="0">
              <a:solidFill>
                <a:schemeClr val="tx1"/>
              </a:solidFill>
            </a:endParaRPr>
          </a:p>
          <a:p>
            <a:pPr marL="114300" indent="0">
              <a:buNone/>
            </a:pPr>
            <a:r>
              <a:rPr lang="fr-FR" dirty="0">
                <a:solidFill>
                  <a:schemeClr val="tx1"/>
                </a:solidFill>
              </a:rPr>
              <a:t>3) </a:t>
            </a:r>
            <a:r>
              <a:rPr lang="fr-FR" dirty="0" err="1">
                <a:solidFill>
                  <a:schemeClr val="tx1"/>
                </a:solidFill>
              </a:rPr>
              <a:t>Cunera</a:t>
            </a:r>
            <a:r>
              <a:rPr lang="fr-FR" dirty="0">
                <a:solidFill>
                  <a:schemeClr val="tx1"/>
                </a:solidFill>
              </a:rPr>
              <a:t> </a:t>
            </a:r>
            <a:r>
              <a:rPr lang="fr-FR" dirty="0" err="1">
                <a:solidFill>
                  <a:schemeClr val="tx1"/>
                </a:solidFill>
              </a:rPr>
              <a:t>Buijs</a:t>
            </a:r>
            <a:r>
              <a:rPr lang="fr-FR" dirty="0">
                <a:solidFill>
                  <a:schemeClr val="tx1"/>
                </a:solidFill>
              </a:rPr>
              <a:t>: Inuit perceptions of </a:t>
            </a:r>
            <a:r>
              <a:rPr lang="fr-FR" dirty="0" err="1">
                <a:solidFill>
                  <a:schemeClr val="tx1"/>
                </a:solidFill>
              </a:rPr>
              <a:t>climate</a:t>
            </a:r>
            <a:r>
              <a:rPr lang="fr-FR" dirty="0">
                <a:solidFill>
                  <a:schemeClr val="tx1"/>
                </a:solidFill>
              </a:rPr>
              <a:t> change in East </a:t>
            </a:r>
            <a:r>
              <a:rPr lang="fr-FR" dirty="0" err="1">
                <a:solidFill>
                  <a:schemeClr val="tx1"/>
                </a:solidFill>
              </a:rPr>
              <a:t>GreenlandPerceptions</a:t>
            </a:r>
            <a:r>
              <a:rPr lang="fr-FR" dirty="0">
                <a:solidFill>
                  <a:schemeClr val="tx1"/>
                </a:solidFill>
              </a:rPr>
              <a:t> inuit du changement climatique dans l’Est du Groenland (https://</a:t>
            </a:r>
            <a:r>
              <a:rPr lang="fr-FR" dirty="0" err="1">
                <a:solidFill>
                  <a:schemeClr val="tx1"/>
                </a:solidFill>
              </a:rPr>
              <a:t>www.erudit.org</a:t>
            </a:r>
            <a:r>
              <a:rPr lang="fr-FR" dirty="0">
                <a:solidFill>
                  <a:schemeClr val="tx1"/>
                </a:solidFill>
              </a:rPr>
              <a:t>/en/</a:t>
            </a:r>
            <a:r>
              <a:rPr lang="fr-FR" dirty="0" err="1">
                <a:solidFill>
                  <a:schemeClr val="tx1"/>
                </a:solidFill>
              </a:rPr>
              <a:t>journals</a:t>
            </a:r>
            <a:r>
              <a:rPr lang="fr-FR" dirty="0">
                <a:solidFill>
                  <a:schemeClr val="tx1"/>
                </a:solidFill>
              </a:rPr>
              <a:t>/</a:t>
            </a:r>
            <a:r>
              <a:rPr lang="fr-FR" dirty="0" err="1">
                <a:solidFill>
                  <a:schemeClr val="tx1"/>
                </a:solidFill>
              </a:rPr>
              <a:t>etudinuit</a:t>
            </a:r>
            <a:r>
              <a:rPr lang="fr-FR" dirty="0">
                <a:solidFill>
                  <a:schemeClr val="tx1"/>
                </a:solidFill>
              </a:rPr>
              <a:t>/2010-v34-n1-etudinuit3992/045403ar.pdf)</a:t>
            </a:r>
          </a:p>
          <a:p>
            <a:endParaRPr lang="fr-FR" b="1" dirty="0"/>
          </a:p>
        </p:txBody>
      </p:sp>
      <p:sp>
        <p:nvSpPr>
          <p:cNvPr id="4" name="Espace réservé du numéro de diapositive 3">
            <a:extLst>
              <a:ext uri="{FF2B5EF4-FFF2-40B4-BE49-F238E27FC236}">
                <a16:creationId xmlns:a16="http://schemas.microsoft.com/office/drawing/2014/main" id="{CFBA3080-9E11-7C49-90BB-EE2C29D9D0CE}"/>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2</a:t>
            </a:fld>
            <a:endParaRPr lang="fr-FR"/>
          </a:p>
        </p:txBody>
      </p:sp>
    </p:spTree>
    <p:extLst>
      <p:ext uri="{BB962C8B-B14F-4D97-AF65-F5344CB8AC3E}">
        <p14:creationId xmlns:p14="http://schemas.microsoft.com/office/powerpoint/2010/main" val="300792811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BEF169EF-BD8B-B640-B603-13E4452A349D}"/>
              </a:ext>
            </a:extLst>
          </p:cNvPr>
          <p:cNvSpPr>
            <a:spLocks noGrp="1"/>
          </p:cNvSpPr>
          <p:nvPr>
            <p:ph type="title"/>
          </p:nvPr>
        </p:nvSpPr>
        <p:spPr/>
        <p:txBody>
          <a:bodyPr/>
          <a:lstStyle/>
          <a:p>
            <a:r>
              <a:rPr lang="fr-FR" dirty="0" err="1">
                <a:solidFill>
                  <a:schemeClr val="tx1"/>
                </a:solidFill>
              </a:rPr>
              <a:t>Student</a:t>
            </a:r>
            <a:r>
              <a:rPr lang="fr-FR" dirty="0">
                <a:solidFill>
                  <a:schemeClr val="tx1"/>
                </a:solidFill>
              </a:rPr>
              <a:t> </a:t>
            </a:r>
            <a:r>
              <a:rPr lang="fr-FR" dirty="0" err="1">
                <a:solidFill>
                  <a:schemeClr val="tx1"/>
                </a:solidFill>
              </a:rPr>
              <a:t>presentations</a:t>
            </a:r>
            <a:r>
              <a:rPr lang="fr-FR" dirty="0">
                <a:solidFill>
                  <a:schemeClr val="tx1"/>
                </a:solidFill>
              </a:rPr>
              <a:t> – </a:t>
            </a:r>
            <a:r>
              <a:rPr lang="fr-FR" dirty="0" err="1">
                <a:solidFill>
                  <a:schemeClr val="tx1"/>
                </a:solidFill>
              </a:rPr>
              <a:t>subject</a:t>
            </a:r>
            <a:r>
              <a:rPr lang="fr-FR" dirty="0">
                <a:solidFill>
                  <a:schemeClr val="tx1"/>
                </a:solidFill>
              </a:rPr>
              <a:t> no. 1</a:t>
            </a:r>
          </a:p>
        </p:txBody>
      </p:sp>
      <p:sp>
        <p:nvSpPr>
          <p:cNvPr id="3" name="Espace réservé du texte 2">
            <a:extLst>
              <a:ext uri="{FF2B5EF4-FFF2-40B4-BE49-F238E27FC236}">
                <a16:creationId xmlns:a16="http://schemas.microsoft.com/office/drawing/2014/main" id="{2AAA2D33-8307-8347-BACD-CEB40F82F140}"/>
              </a:ext>
            </a:extLst>
          </p:cNvPr>
          <p:cNvSpPr>
            <a:spLocks noGrp="1"/>
          </p:cNvSpPr>
          <p:nvPr>
            <p:ph type="body" idx="1"/>
          </p:nvPr>
        </p:nvSpPr>
        <p:spPr/>
        <p:txBody>
          <a:bodyPr/>
          <a:lstStyle/>
          <a:p>
            <a:r>
              <a:rPr lang="fr-FR" sz="2400" b="1" dirty="0" err="1">
                <a:solidFill>
                  <a:schemeClr val="tx1"/>
                </a:solidFill>
              </a:rPr>
              <a:t>What</a:t>
            </a:r>
            <a:r>
              <a:rPr lang="fr-FR" sz="2400" b="1" dirty="0">
                <a:solidFill>
                  <a:schemeClr val="tx1"/>
                </a:solidFill>
              </a:rPr>
              <a:t> </a:t>
            </a:r>
            <a:r>
              <a:rPr lang="fr-FR" sz="2400" b="1" dirty="0" err="1">
                <a:solidFill>
                  <a:schemeClr val="tx1"/>
                </a:solidFill>
              </a:rPr>
              <a:t>is</a:t>
            </a:r>
            <a:r>
              <a:rPr lang="fr-FR" sz="2400" b="1" dirty="0">
                <a:solidFill>
                  <a:schemeClr val="tx1"/>
                </a:solidFill>
              </a:rPr>
              <a:t> the </a:t>
            </a:r>
            <a:r>
              <a:rPr lang="fr-FR" sz="2400" b="1" dirty="0" err="1">
                <a:solidFill>
                  <a:schemeClr val="tx1"/>
                </a:solidFill>
              </a:rPr>
              <a:t>Arctic</a:t>
            </a:r>
            <a:r>
              <a:rPr lang="fr-FR" sz="2400" b="1" dirty="0">
                <a:solidFill>
                  <a:schemeClr val="tx1"/>
                </a:solidFill>
              </a:rPr>
              <a:t> ? </a:t>
            </a:r>
          </a:p>
          <a:p>
            <a:r>
              <a:rPr lang="fr-FR" sz="2400" dirty="0" err="1">
                <a:solidFill>
                  <a:schemeClr val="tx1"/>
                </a:solidFill>
              </a:rPr>
              <a:t>Presentation</a:t>
            </a:r>
            <a:r>
              <a:rPr lang="fr-FR" sz="2400" dirty="0">
                <a:solidFill>
                  <a:schemeClr val="tx1"/>
                </a:solidFill>
              </a:rPr>
              <a:t> of the </a:t>
            </a:r>
            <a:r>
              <a:rPr lang="fr-FR" sz="2400" dirty="0" err="1">
                <a:solidFill>
                  <a:schemeClr val="tx1"/>
                </a:solidFill>
              </a:rPr>
              <a:t>Arctic</a:t>
            </a:r>
            <a:r>
              <a:rPr lang="fr-FR" sz="2400" dirty="0">
                <a:solidFill>
                  <a:schemeClr val="tx1"/>
                </a:solidFill>
              </a:rPr>
              <a:t> by WWF:</a:t>
            </a:r>
          </a:p>
          <a:p>
            <a:r>
              <a:rPr lang="fr-FR" sz="2400" dirty="0">
                <a:solidFill>
                  <a:schemeClr val="tx1"/>
                </a:solidFill>
              </a:rPr>
              <a:t>https://</a:t>
            </a:r>
            <a:r>
              <a:rPr lang="fr-FR" sz="2400" dirty="0" err="1">
                <a:solidFill>
                  <a:schemeClr val="tx1"/>
                </a:solidFill>
              </a:rPr>
              <a:t>www.wwf.org.uk</a:t>
            </a:r>
            <a:r>
              <a:rPr lang="fr-FR" sz="2400" dirty="0">
                <a:solidFill>
                  <a:schemeClr val="tx1"/>
                </a:solidFill>
              </a:rPr>
              <a:t>/</a:t>
            </a:r>
            <a:r>
              <a:rPr lang="fr-FR" sz="2400" dirty="0" err="1">
                <a:solidFill>
                  <a:schemeClr val="tx1"/>
                </a:solidFill>
              </a:rPr>
              <a:t>where-we-work</a:t>
            </a:r>
            <a:r>
              <a:rPr lang="fr-FR" sz="2400" dirty="0">
                <a:solidFill>
                  <a:schemeClr val="tx1"/>
                </a:solidFill>
              </a:rPr>
              <a:t>/</a:t>
            </a:r>
            <a:r>
              <a:rPr lang="fr-FR" sz="2400" dirty="0" err="1">
                <a:solidFill>
                  <a:schemeClr val="tx1"/>
                </a:solidFill>
              </a:rPr>
              <a:t>arctic</a:t>
            </a:r>
            <a:endParaRPr lang="fr-FR" sz="2400" dirty="0">
              <a:solidFill>
                <a:schemeClr val="tx1"/>
              </a:solidFill>
            </a:endParaRPr>
          </a:p>
          <a:p>
            <a:r>
              <a:rPr lang="fr-FR" sz="2400" dirty="0" err="1">
                <a:solidFill>
                  <a:schemeClr val="tx1"/>
                </a:solidFill>
              </a:rPr>
              <a:t>Documentary</a:t>
            </a:r>
            <a:r>
              <a:rPr lang="fr-FR" sz="2400" dirty="0">
                <a:solidFill>
                  <a:schemeClr val="tx1"/>
                </a:solidFill>
              </a:rPr>
              <a:t>: « Tour of the </a:t>
            </a:r>
            <a:r>
              <a:rPr lang="fr-FR" sz="2400" dirty="0" err="1">
                <a:solidFill>
                  <a:schemeClr val="tx1"/>
                </a:solidFill>
              </a:rPr>
              <a:t>Arctic</a:t>
            </a:r>
            <a:r>
              <a:rPr lang="fr-FR" sz="2400" dirty="0">
                <a:solidFill>
                  <a:schemeClr val="tx1"/>
                </a:solidFill>
              </a:rPr>
              <a:t> » by Deutsche </a:t>
            </a:r>
            <a:r>
              <a:rPr lang="fr-FR" sz="2400" dirty="0" err="1">
                <a:solidFill>
                  <a:schemeClr val="tx1"/>
                </a:solidFill>
              </a:rPr>
              <a:t>Welle</a:t>
            </a:r>
            <a:endParaRPr lang="fr-FR" sz="2400" dirty="0">
              <a:solidFill>
                <a:schemeClr val="tx1"/>
              </a:solidFill>
            </a:endParaRPr>
          </a:p>
          <a:p>
            <a:r>
              <a:rPr lang="fr-FR" sz="2400" dirty="0">
                <a:solidFill>
                  <a:schemeClr val="tx1"/>
                </a:solidFill>
              </a:rPr>
              <a:t>1) </a:t>
            </a:r>
            <a:r>
              <a:rPr lang="fr-FR" sz="2400" dirty="0" err="1">
                <a:solidFill>
                  <a:schemeClr val="tx1"/>
                </a:solidFill>
              </a:rPr>
              <a:t>From</a:t>
            </a:r>
            <a:r>
              <a:rPr lang="fr-FR" sz="2400" dirty="0">
                <a:solidFill>
                  <a:schemeClr val="tx1"/>
                </a:solidFill>
              </a:rPr>
              <a:t> Svalbard to </a:t>
            </a:r>
            <a:r>
              <a:rPr lang="fr-FR" sz="2400" dirty="0" err="1">
                <a:solidFill>
                  <a:schemeClr val="tx1"/>
                </a:solidFill>
              </a:rPr>
              <a:t>Siberia</a:t>
            </a:r>
            <a:r>
              <a:rPr lang="fr-FR" sz="2400" dirty="0">
                <a:solidFill>
                  <a:schemeClr val="tx1"/>
                </a:solidFill>
              </a:rPr>
              <a:t>:</a:t>
            </a:r>
          </a:p>
          <a:p>
            <a:r>
              <a:rPr lang="fr-FR" sz="2400" dirty="0">
                <a:solidFill>
                  <a:srgbClr val="0097A7"/>
                </a:solidFill>
                <a:hlinkClick r:id="rId2">
                  <a:extLst>
                    <a:ext uri="{A12FA001-AC4F-418D-AE19-62706E023703}">
                      <ahyp:hlinkClr xmlns:ahyp="http://schemas.microsoft.com/office/drawing/2018/hyperlinkcolor" val="tx"/>
                    </a:ext>
                  </a:extLst>
                </a:hlinkClick>
              </a:rPr>
              <a:t>https://www.youtube.com/watch?v=</a:t>
            </a:r>
            <a:r>
              <a:rPr lang="fr-FR" sz="2400" dirty="0">
                <a:solidFill>
                  <a:schemeClr val="tx1"/>
                </a:solidFill>
                <a:hlinkClick r:id="rId2">
                  <a:extLst>
                    <a:ext uri="{A12FA001-AC4F-418D-AE19-62706E023703}">
                      <ahyp:hlinkClr xmlns:ahyp="http://schemas.microsoft.com/office/drawing/2018/hyperlinkcolor" val="tx"/>
                    </a:ext>
                  </a:extLst>
                </a:hlinkClick>
              </a:rPr>
              <a:t>gD89hfPh4vY</a:t>
            </a:r>
            <a:endParaRPr lang="fr-FR" sz="2400" dirty="0">
              <a:solidFill>
                <a:schemeClr val="tx1"/>
              </a:solidFill>
            </a:endParaRPr>
          </a:p>
          <a:p>
            <a:r>
              <a:rPr lang="fr-FR" sz="2400" dirty="0">
                <a:solidFill>
                  <a:schemeClr val="tx1"/>
                </a:solidFill>
              </a:rPr>
              <a:t>2) </a:t>
            </a:r>
            <a:r>
              <a:rPr lang="fr-FR" sz="2400" dirty="0" err="1">
                <a:solidFill>
                  <a:schemeClr val="tx1"/>
                </a:solidFill>
              </a:rPr>
              <a:t>From</a:t>
            </a:r>
            <a:r>
              <a:rPr lang="fr-FR" sz="2400" dirty="0">
                <a:solidFill>
                  <a:schemeClr val="tx1"/>
                </a:solidFill>
              </a:rPr>
              <a:t> </a:t>
            </a:r>
            <a:r>
              <a:rPr lang="fr-FR" sz="2400" dirty="0" err="1">
                <a:solidFill>
                  <a:schemeClr val="tx1"/>
                </a:solidFill>
              </a:rPr>
              <a:t>Greenland</a:t>
            </a:r>
            <a:r>
              <a:rPr lang="fr-FR" sz="2400" dirty="0">
                <a:solidFill>
                  <a:schemeClr val="tx1"/>
                </a:solidFill>
              </a:rPr>
              <a:t> to Alaska:</a:t>
            </a:r>
          </a:p>
          <a:p>
            <a:r>
              <a:rPr lang="fr-FR" sz="2400" dirty="0">
                <a:solidFill>
                  <a:schemeClr val="tx1"/>
                </a:solidFill>
              </a:rPr>
              <a:t>https://</a:t>
            </a:r>
            <a:r>
              <a:rPr lang="fr-FR" sz="2400" dirty="0" err="1">
                <a:solidFill>
                  <a:schemeClr val="tx1"/>
                </a:solidFill>
              </a:rPr>
              <a:t>www.youtube.com</a:t>
            </a:r>
            <a:r>
              <a:rPr lang="fr-FR" sz="2400" dirty="0">
                <a:solidFill>
                  <a:schemeClr val="tx1"/>
                </a:solidFill>
              </a:rPr>
              <a:t>/</a:t>
            </a:r>
            <a:r>
              <a:rPr lang="fr-FR" sz="2400" dirty="0" err="1">
                <a:solidFill>
                  <a:schemeClr val="tx1"/>
                </a:solidFill>
              </a:rPr>
              <a:t>watch?v</a:t>
            </a:r>
            <a:r>
              <a:rPr lang="fr-FR" sz="2400" dirty="0">
                <a:solidFill>
                  <a:schemeClr val="tx1"/>
                </a:solidFill>
              </a:rPr>
              <a:t>=sdB0_oVInuk</a:t>
            </a:r>
          </a:p>
        </p:txBody>
      </p:sp>
      <p:sp>
        <p:nvSpPr>
          <p:cNvPr id="4" name="Espace réservé du numéro de diapositive 3">
            <a:extLst>
              <a:ext uri="{FF2B5EF4-FFF2-40B4-BE49-F238E27FC236}">
                <a16:creationId xmlns:a16="http://schemas.microsoft.com/office/drawing/2014/main" id="{8C2D62CD-105E-4E44-904E-B0242063D00B}"/>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3</a:t>
            </a:fld>
            <a:endParaRPr lang="fr-FR"/>
          </a:p>
        </p:txBody>
      </p:sp>
    </p:spTree>
    <p:extLst>
      <p:ext uri="{BB962C8B-B14F-4D97-AF65-F5344CB8AC3E}">
        <p14:creationId xmlns:p14="http://schemas.microsoft.com/office/powerpoint/2010/main" val="124789712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332F004C-FE12-C54B-8012-7E6E98B3DF45}"/>
              </a:ext>
            </a:extLst>
          </p:cNvPr>
          <p:cNvSpPr>
            <a:spLocks noGrp="1"/>
          </p:cNvSpPr>
          <p:nvPr>
            <p:ph type="title"/>
          </p:nvPr>
        </p:nvSpPr>
        <p:spPr>
          <a:xfrm>
            <a:off x="168425" y="132000"/>
            <a:ext cx="6802800" cy="572700"/>
          </a:xfrm>
        </p:spPr>
        <p:txBody>
          <a:bodyPr/>
          <a:lstStyle/>
          <a:p>
            <a:r>
              <a:rPr lang="fr-FR" dirty="0" err="1">
                <a:solidFill>
                  <a:schemeClr val="tx1"/>
                </a:solidFill>
              </a:rPr>
              <a:t>Student</a:t>
            </a:r>
            <a:r>
              <a:rPr lang="fr-FR" dirty="0">
                <a:solidFill>
                  <a:schemeClr val="tx1"/>
                </a:solidFill>
              </a:rPr>
              <a:t> </a:t>
            </a:r>
            <a:r>
              <a:rPr lang="fr-FR" dirty="0" err="1">
                <a:solidFill>
                  <a:schemeClr val="tx1"/>
                </a:solidFill>
              </a:rPr>
              <a:t>presentations</a:t>
            </a:r>
            <a:r>
              <a:rPr lang="fr-FR" dirty="0">
                <a:solidFill>
                  <a:schemeClr val="tx1"/>
                </a:solidFill>
              </a:rPr>
              <a:t> – </a:t>
            </a:r>
            <a:r>
              <a:rPr lang="fr-FR" dirty="0" err="1">
                <a:solidFill>
                  <a:schemeClr val="tx1"/>
                </a:solidFill>
              </a:rPr>
              <a:t>subject</a:t>
            </a:r>
            <a:r>
              <a:rPr lang="fr-FR" dirty="0">
                <a:solidFill>
                  <a:schemeClr val="tx1"/>
                </a:solidFill>
              </a:rPr>
              <a:t> no. 2</a:t>
            </a:r>
            <a:endParaRPr lang="fr-FR" dirty="0"/>
          </a:p>
        </p:txBody>
      </p:sp>
      <p:sp>
        <p:nvSpPr>
          <p:cNvPr id="3" name="Espace réservé du texte 2">
            <a:extLst>
              <a:ext uri="{FF2B5EF4-FFF2-40B4-BE49-F238E27FC236}">
                <a16:creationId xmlns:a16="http://schemas.microsoft.com/office/drawing/2014/main" id="{8388D0FD-1B87-2749-9B7B-915947EA29BB}"/>
              </a:ext>
            </a:extLst>
          </p:cNvPr>
          <p:cNvSpPr>
            <a:spLocks noGrp="1"/>
          </p:cNvSpPr>
          <p:nvPr>
            <p:ph type="body" idx="1"/>
          </p:nvPr>
        </p:nvSpPr>
        <p:spPr>
          <a:xfrm>
            <a:off x="168433" y="868500"/>
            <a:ext cx="8664000" cy="3610510"/>
          </a:xfrm>
        </p:spPr>
        <p:txBody>
          <a:bodyPr/>
          <a:lstStyle/>
          <a:p>
            <a:r>
              <a:rPr lang="fr-FR" sz="2200" b="1" dirty="0" err="1">
                <a:solidFill>
                  <a:schemeClr val="tx1"/>
                </a:solidFill>
              </a:rPr>
              <a:t>Climate</a:t>
            </a:r>
            <a:r>
              <a:rPr lang="fr-FR" sz="2200" b="1" dirty="0">
                <a:solidFill>
                  <a:schemeClr val="tx1"/>
                </a:solidFill>
              </a:rPr>
              <a:t> change in the </a:t>
            </a:r>
            <a:r>
              <a:rPr lang="fr-FR" sz="2200" b="1" dirty="0" err="1">
                <a:solidFill>
                  <a:schemeClr val="tx1"/>
                </a:solidFill>
              </a:rPr>
              <a:t>Arctic</a:t>
            </a:r>
            <a:r>
              <a:rPr lang="fr-FR" sz="2200" b="1" dirty="0">
                <a:solidFill>
                  <a:schemeClr val="tx1"/>
                </a:solidFill>
              </a:rPr>
              <a:t>:</a:t>
            </a:r>
          </a:p>
          <a:p>
            <a:r>
              <a:rPr lang="fr-FR" sz="2200" dirty="0">
                <a:solidFill>
                  <a:schemeClr val="tx1"/>
                </a:solidFill>
              </a:rPr>
              <a:t>1) Portfolio of the </a:t>
            </a:r>
            <a:r>
              <a:rPr lang="fr-FR" sz="2200" dirty="0" err="1">
                <a:solidFill>
                  <a:schemeClr val="tx1"/>
                </a:solidFill>
              </a:rPr>
              <a:t>Norwegian</a:t>
            </a:r>
            <a:r>
              <a:rPr lang="fr-FR" sz="2200" dirty="0">
                <a:solidFill>
                  <a:schemeClr val="tx1"/>
                </a:solidFill>
              </a:rPr>
              <a:t> Polar Institute: </a:t>
            </a:r>
            <a:r>
              <a:rPr lang="fr-FR" sz="2200" dirty="0">
                <a:solidFill>
                  <a:schemeClr val="tx1"/>
                </a:solidFill>
                <a:hlinkClick r:id="rId2">
                  <a:extLst>
                    <a:ext uri="{A12FA001-AC4F-418D-AE19-62706E023703}">
                      <ahyp:hlinkClr xmlns:ahyp="http://schemas.microsoft.com/office/drawing/2018/hyperlinkcolor" val="tx"/>
                    </a:ext>
                  </a:extLst>
                </a:hlinkClick>
              </a:rPr>
              <a:t>https://www.npolar.no/en/themes/climate-change-in-the-arctic/</a:t>
            </a:r>
            <a:endParaRPr lang="fr-FR" sz="2200" dirty="0">
              <a:solidFill>
                <a:schemeClr val="tx1"/>
              </a:solidFill>
            </a:endParaRPr>
          </a:p>
          <a:p>
            <a:r>
              <a:rPr lang="fr-FR" sz="2200" dirty="0">
                <a:solidFill>
                  <a:schemeClr val="tx1"/>
                </a:solidFill>
              </a:rPr>
              <a:t>2) </a:t>
            </a:r>
            <a:r>
              <a:rPr lang="fr-FR" sz="2200" dirty="0" err="1">
                <a:solidFill>
                  <a:schemeClr val="tx1"/>
                </a:solidFill>
              </a:rPr>
              <a:t>documentary</a:t>
            </a:r>
            <a:r>
              <a:rPr lang="fr-FR" sz="2200" dirty="0">
                <a:solidFill>
                  <a:schemeClr val="tx1"/>
                </a:solidFill>
              </a:rPr>
              <a:t>: </a:t>
            </a:r>
            <a:r>
              <a:rPr lang="fr-FR" sz="2200" dirty="0" err="1">
                <a:solidFill>
                  <a:schemeClr val="tx1"/>
                </a:solidFill>
              </a:rPr>
              <a:t>Arctic</a:t>
            </a:r>
            <a:r>
              <a:rPr lang="fr-FR" sz="2200" dirty="0">
                <a:solidFill>
                  <a:schemeClr val="tx1"/>
                </a:solidFill>
              </a:rPr>
              <a:t> </a:t>
            </a:r>
            <a:r>
              <a:rPr lang="fr-FR" sz="2200" dirty="0" err="1">
                <a:solidFill>
                  <a:schemeClr val="tx1"/>
                </a:solidFill>
              </a:rPr>
              <a:t>Climate</a:t>
            </a:r>
            <a:r>
              <a:rPr lang="fr-FR" sz="2200" dirty="0">
                <a:solidFill>
                  <a:schemeClr val="tx1"/>
                </a:solidFill>
              </a:rPr>
              <a:t> Change, BBC </a:t>
            </a:r>
            <a:r>
              <a:rPr lang="fr-FR" sz="2200" dirty="0" err="1">
                <a:solidFill>
                  <a:schemeClr val="tx1"/>
                </a:solidFill>
              </a:rPr>
              <a:t>documentary</a:t>
            </a:r>
            <a:r>
              <a:rPr lang="fr-FR" sz="2200" dirty="0">
                <a:solidFill>
                  <a:schemeClr val="tx1"/>
                </a:solidFill>
              </a:rPr>
              <a:t>, 2017:</a:t>
            </a:r>
          </a:p>
          <a:p>
            <a:r>
              <a:rPr lang="fr-FR" sz="2200" dirty="0">
                <a:solidFill>
                  <a:schemeClr val="tx1"/>
                </a:solidFill>
                <a:hlinkClick r:id="rId3">
                  <a:extLst>
                    <a:ext uri="{A12FA001-AC4F-418D-AE19-62706E023703}">
                      <ahyp:hlinkClr xmlns:ahyp="http://schemas.microsoft.com/office/drawing/2018/hyperlinkcolor" val="tx"/>
                    </a:ext>
                  </a:extLst>
                </a:hlinkClick>
              </a:rPr>
              <a:t>https://www.youtube.com/watch?v=RLWL81o7oBg</a:t>
            </a:r>
            <a:endParaRPr lang="fr-FR" sz="2200" dirty="0">
              <a:solidFill>
                <a:schemeClr val="tx1"/>
              </a:solidFill>
            </a:endParaRPr>
          </a:p>
          <a:p>
            <a:r>
              <a:rPr lang="fr-FR" sz="2200" dirty="0">
                <a:solidFill>
                  <a:schemeClr val="tx1"/>
                </a:solidFill>
              </a:rPr>
              <a:t>and</a:t>
            </a:r>
          </a:p>
          <a:p>
            <a:r>
              <a:rPr lang="fr-FR" sz="2200" dirty="0">
                <a:solidFill>
                  <a:schemeClr val="tx1"/>
                </a:solidFill>
              </a:rPr>
              <a:t>3) The </a:t>
            </a:r>
            <a:r>
              <a:rPr lang="fr-FR" sz="2200" dirty="0" err="1">
                <a:solidFill>
                  <a:schemeClr val="tx1"/>
                </a:solidFill>
              </a:rPr>
              <a:t>Arctic</a:t>
            </a:r>
            <a:r>
              <a:rPr lang="fr-FR" sz="2200" dirty="0">
                <a:solidFill>
                  <a:schemeClr val="tx1"/>
                </a:solidFill>
              </a:rPr>
              <a:t> Circle in 2050, WMO </a:t>
            </a:r>
            <a:r>
              <a:rPr lang="fr-FR" sz="2200" dirty="0" err="1">
                <a:solidFill>
                  <a:schemeClr val="tx1"/>
                </a:solidFill>
              </a:rPr>
              <a:t>documentary</a:t>
            </a:r>
            <a:endParaRPr lang="fr-FR" sz="2200" dirty="0">
              <a:solidFill>
                <a:schemeClr val="tx1"/>
              </a:solidFill>
            </a:endParaRPr>
          </a:p>
          <a:p>
            <a:r>
              <a:rPr lang="fr-FR" sz="2200" dirty="0">
                <a:solidFill>
                  <a:schemeClr val="tx1"/>
                </a:solidFill>
                <a:hlinkClick r:id="rId4">
                  <a:extLst>
                    <a:ext uri="{A12FA001-AC4F-418D-AE19-62706E023703}">
                      <ahyp:hlinkClr xmlns:ahyp="http://schemas.microsoft.com/office/drawing/2018/hyperlinkcolor" val="tx"/>
                    </a:ext>
                  </a:extLst>
                </a:hlinkClick>
              </a:rPr>
              <a:t>https://www.youtube.com/watch?v=CohEsmHGgOU</a:t>
            </a:r>
            <a:endParaRPr lang="fr-FR" sz="2200" dirty="0">
              <a:solidFill>
                <a:schemeClr val="tx1"/>
              </a:solidFill>
            </a:endParaRPr>
          </a:p>
          <a:p>
            <a:endParaRPr lang="fr-FR" sz="2200" dirty="0">
              <a:solidFill>
                <a:schemeClr val="tx1"/>
              </a:solidFill>
            </a:endParaRPr>
          </a:p>
        </p:txBody>
      </p:sp>
      <p:sp>
        <p:nvSpPr>
          <p:cNvPr id="4" name="Espace réservé du numéro de diapositive 3">
            <a:extLst>
              <a:ext uri="{FF2B5EF4-FFF2-40B4-BE49-F238E27FC236}">
                <a16:creationId xmlns:a16="http://schemas.microsoft.com/office/drawing/2014/main" id="{D1982A16-0222-DC4B-8049-3A32161B35D8}"/>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4</a:t>
            </a:fld>
            <a:endParaRPr lang="fr-FR"/>
          </a:p>
        </p:txBody>
      </p:sp>
    </p:spTree>
    <p:extLst>
      <p:ext uri="{BB962C8B-B14F-4D97-AF65-F5344CB8AC3E}">
        <p14:creationId xmlns:p14="http://schemas.microsoft.com/office/powerpoint/2010/main" val="34293815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468E3DB3-9254-764C-953C-D7E237984238}"/>
              </a:ext>
            </a:extLst>
          </p:cNvPr>
          <p:cNvSpPr>
            <a:spLocks noGrp="1"/>
          </p:cNvSpPr>
          <p:nvPr>
            <p:ph type="title"/>
          </p:nvPr>
        </p:nvSpPr>
        <p:spPr/>
        <p:txBody>
          <a:bodyPr/>
          <a:lstStyle/>
          <a:p>
            <a:r>
              <a:rPr lang="fr-FR" dirty="0" err="1">
                <a:solidFill>
                  <a:schemeClr val="tx1"/>
                </a:solidFill>
              </a:rPr>
              <a:t>Student</a:t>
            </a:r>
            <a:r>
              <a:rPr lang="fr-FR" dirty="0">
                <a:solidFill>
                  <a:schemeClr val="tx1"/>
                </a:solidFill>
              </a:rPr>
              <a:t> </a:t>
            </a:r>
            <a:r>
              <a:rPr lang="fr-FR" dirty="0" err="1">
                <a:solidFill>
                  <a:schemeClr val="tx1"/>
                </a:solidFill>
              </a:rPr>
              <a:t>presentations</a:t>
            </a:r>
            <a:r>
              <a:rPr lang="fr-FR" dirty="0">
                <a:solidFill>
                  <a:schemeClr val="tx1"/>
                </a:solidFill>
              </a:rPr>
              <a:t> – </a:t>
            </a:r>
            <a:r>
              <a:rPr lang="fr-FR" dirty="0" err="1">
                <a:solidFill>
                  <a:schemeClr val="tx1"/>
                </a:solidFill>
              </a:rPr>
              <a:t>subject</a:t>
            </a:r>
            <a:r>
              <a:rPr lang="fr-FR" dirty="0">
                <a:solidFill>
                  <a:schemeClr val="tx1"/>
                </a:solidFill>
              </a:rPr>
              <a:t> no. 3</a:t>
            </a:r>
            <a:endParaRPr lang="fr-FR" dirty="0"/>
          </a:p>
        </p:txBody>
      </p:sp>
      <p:sp>
        <p:nvSpPr>
          <p:cNvPr id="3" name="Espace réservé du texte 2">
            <a:extLst>
              <a:ext uri="{FF2B5EF4-FFF2-40B4-BE49-F238E27FC236}">
                <a16:creationId xmlns:a16="http://schemas.microsoft.com/office/drawing/2014/main" id="{B0937807-9DB1-1541-8813-6ABCAF6551BB}"/>
              </a:ext>
            </a:extLst>
          </p:cNvPr>
          <p:cNvSpPr>
            <a:spLocks noGrp="1"/>
          </p:cNvSpPr>
          <p:nvPr>
            <p:ph type="body" idx="1"/>
          </p:nvPr>
        </p:nvSpPr>
        <p:spPr/>
        <p:txBody>
          <a:bodyPr/>
          <a:lstStyle/>
          <a:p>
            <a:r>
              <a:rPr lang="en-GB" sz="2000" b="1" dirty="0">
                <a:solidFill>
                  <a:schemeClr val="tx1"/>
                </a:solidFill>
              </a:rPr>
              <a:t>Economic development: natural resources</a:t>
            </a:r>
          </a:p>
          <a:p>
            <a:r>
              <a:rPr lang="en-GB" sz="2000" dirty="0">
                <a:solidFill>
                  <a:schemeClr val="tx1"/>
                </a:solidFill>
              </a:rPr>
              <a:t>Article,: “Trump greenlights drilling in the Arctic National Wildlife Refuge, but will oil companies show up?”, </a:t>
            </a:r>
            <a:r>
              <a:rPr lang="en-GB" sz="2000" i="1" dirty="0">
                <a:solidFill>
                  <a:schemeClr val="tx1"/>
                </a:solidFill>
              </a:rPr>
              <a:t>The Conversation</a:t>
            </a:r>
            <a:r>
              <a:rPr lang="en-GB" sz="2000" dirty="0">
                <a:solidFill>
                  <a:schemeClr val="tx1"/>
                </a:solidFill>
              </a:rPr>
              <a:t>, Aug 21, 2020:</a:t>
            </a:r>
          </a:p>
          <a:p>
            <a:r>
              <a:rPr lang="en-GB" sz="2000" dirty="0">
                <a:solidFill>
                  <a:schemeClr val="tx1"/>
                </a:solidFill>
                <a:hlinkClick r:id="rId2">
                  <a:extLst>
                    <a:ext uri="{A12FA001-AC4F-418D-AE19-62706E023703}">
                      <ahyp:hlinkClr xmlns:ahyp="http://schemas.microsoft.com/office/drawing/2018/hyperlinkcolor" val="tx"/>
                    </a:ext>
                  </a:extLst>
                </a:hlinkClick>
              </a:rPr>
              <a:t>https://theconversation.com/trump-greenlights-drilling-in-the-arctic-national-wildlife-refuge-but-will-oil-companies-show-up-144715</a:t>
            </a:r>
            <a:endParaRPr lang="en-GB" sz="2000" dirty="0">
              <a:solidFill>
                <a:schemeClr val="tx1"/>
              </a:solidFill>
            </a:endParaRPr>
          </a:p>
          <a:p>
            <a:r>
              <a:rPr lang="en-GB" sz="2000" dirty="0">
                <a:solidFill>
                  <a:schemeClr val="tx1"/>
                </a:solidFill>
              </a:rPr>
              <a:t>DW programme: “Polar power play: Who will win the race for the Arctic's riches?”</a:t>
            </a:r>
          </a:p>
          <a:p>
            <a:r>
              <a:rPr lang="en-GB" sz="2000" dirty="0">
                <a:solidFill>
                  <a:schemeClr val="tx1"/>
                </a:solidFill>
              </a:rPr>
              <a:t>https://</a:t>
            </a:r>
            <a:r>
              <a:rPr lang="en-GB" sz="2000" dirty="0" err="1">
                <a:solidFill>
                  <a:schemeClr val="tx1"/>
                </a:solidFill>
              </a:rPr>
              <a:t>www.youtube.com</a:t>
            </a:r>
            <a:r>
              <a:rPr lang="en-GB" sz="2000" dirty="0">
                <a:solidFill>
                  <a:schemeClr val="tx1"/>
                </a:solidFill>
              </a:rPr>
              <a:t>/</a:t>
            </a:r>
            <a:r>
              <a:rPr lang="en-GB" sz="2000" dirty="0" err="1">
                <a:solidFill>
                  <a:schemeClr val="tx1"/>
                </a:solidFill>
              </a:rPr>
              <a:t>watch?v</a:t>
            </a:r>
            <a:r>
              <a:rPr lang="en-GB" sz="2000" dirty="0">
                <a:solidFill>
                  <a:schemeClr val="tx1"/>
                </a:solidFill>
              </a:rPr>
              <a:t>=rvK6IstZs8M</a:t>
            </a:r>
          </a:p>
          <a:p>
            <a:endParaRPr lang="fr-FR" dirty="0"/>
          </a:p>
        </p:txBody>
      </p:sp>
      <p:sp>
        <p:nvSpPr>
          <p:cNvPr id="4" name="Espace réservé du numéro de diapositive 3">
            <a:extLst>
              <a:ext uri="{FF2B5EF4-FFF2-40B4-BE49-F238E27FC236}">
                <a16:creationId xmlns:a16="http://schemas.microsoft.com/office/drawing/2014/main" id="{4EC1505D-1B37-CD4F-94F0-FB09D8781419}"/>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5</a:t>
            </a:fld>
            <a:endParaRPr lang="fr-FR"/>
          </a:p>
        </p:txBody>
      </p:sp>
    </p:spTree>
    <p:extLst>
      <p:ext uri="{BB962C8B-B14F-4D97-AF65-F5344CB8AC3E}">
        <p14:creationId xmlns:p14="http://schemas.microsoft.com/office/powerpoint/2010/main" val="126621523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24BAD06E-C637-1E4D-9778-C6053DD70768}"/>
              </a:ext>
            </a:extLst>
          </p:cNvPr>
          <p:cNvSpPr>
            <a:spLocks noGrp="1"/>
          </p:cNvSpPr>
          <p:nvPr>
            <p:ph type="title"/>
          </p:nvPr>
        </p:nvSpPr>
        <p:spPr/>
        <p:txBody>
          <a:bodyPr/>
          <a:lstStyle/>
          <a:p>
            <a:r>
              <a:rPr lang="fr-FR" dirty="0" err="1">
                <a:solidFill>
                  <a:schemeClr val="tx1"/>
                </a:solidFill>
              </a:rPr>
              <a:t>Student</a:t>
            </a:r>
            <a:r>
              <a:rPr lang="fr-FR" dirty="0">
                <a:solidFill>
                  <a:schemeClr val="tx1"/>
                </a:solidFill>
              </a:rPr>
              <a:t> </a:t>
            </a:r>
            <a:r>
              <a:rPr lang="fr-FR" dirty="0" err="1">
                <a:solidFill>
                  <a:schemeClr val="tx1"/>
                </a:solidFill>
              </a:rPr>
              <a:t>presentations</a:t>
            </a:r>
            <a:r>
              <a:rPr lang="fr-FR" dirty="0">
                <a:solidFill>
                  <a:schemeClr val="tx1"/>
                </a:solidFill>
              </a:rPr>
              <a:t> – </a:t>
            </a:r>
            <a:r>
              <a:rPr lang="fr-FR" dirty="0" err="1">
                <a:solidFill>
                  <a:schemeClr val="tx1"/>
                </a:solidFill>
              </a:rPr>
              <a:t>subject</a:t>
            </a:r>
            <a:r>
              <a:rPr lang="fr-FR" dirty="0">
                <a:solidFill>
                  <a:schemeClr val="tx1"/>
                </a:solidFill>
              </a:rPr>
              <a:t> no. 4</a:t>
            </a:r>
            <a:endParaRPr lang="fr-FR" dirty="0"/>
          </a:p>
        </p:txBody>
      </p:sp>
      <p:sp>
        <p:nvSpPr>
          <p:cNvPr id="3" name="Espace réservé du texte 2">
            <a:extLst>
              <a:ext uri="{FF2B5EF4-FFF2-40B4-BE49-F238E27FC236}">
                <a16:creationId xmlns:a16="http://schemas.microsoft.com/office/drawing/2014/main" id="{90E2DA0E-B456-5348-B3E7-1F04DD57CBCE}"/>
              </a:ext>
            </a:extLst>
          </p:cNvPr>
          <p:cNvSpPr>
            <a:spLocks noGrp="1"/>
          </p:cNvSpPr>
          <p:nvPr>
            <p:ph type="body" idx="1"/>
          </p:nvPr>
        </p:nvSpPr>
        <p:spPr/>
        <p:txBody>
          <a:bodyPr/>
          <a:lstStyle/>
          <a:p>
            <a:r>
              <a:rPr lang="fr-FR" sz="2400" b="1" dirty="0">
                <a:solidFill>
                  <a:schemeClr val="tx1"/>
                </a:solidFill>
              </a:rPr>
              <a:t>Shipping:</a:t>
            </a:r>
          </a:p>
          <a:p>
            <a:r>
              <a:rPr lang="fr-FR" sz="2400" dirty="0">
                <a:solidFill>
                  <a:schemeClr val="tx1"/>
                </a:solidFill>
              </a:rPr>
              <a:t>Article: </a:t>
            </a:r>
            <a:r>
              <a:rPr lang="fr-FR" sz="2400" dirty="0" err="1">
                <a:solidFill>
                  <a:schemeClr val="tx1"/>
                </a:solidFill>
              </a:rPr>
              <a:t>Arctic</a:t>
            </a:r>
            <a:r>
              <a:rPr lang="fr-FR" sz="2400" dirty="0">
                <a:solidFill>
                  <a:schemeClr val="tx1"/>
                </a:solidFill>
              </a:rPr>
              <a:t> Shipping: Future Prospects and </a:t>
            </a:r>
            <a:r>
              <a:rPr lang="fr-FR" sz="2400" dirty="0" err="1">
                <a:solidFill>
                  <a:schemeClr val="tx1"/>
                </a:solidFill>
              </a:rPr>
              <a:t>Ocean</a:t>
            </a:r>
            <a:r>
              <a:rPr lang="fr-FR" sz="2400" dirty="0">
                <a:solidFill>
                  <a:schemeClr val="tx1"/>
                </a:solidFill>
              </a:rPr>
              <a:t> </a:t>
            </a:r>
            <a:r>
              <a:rPr lang="fr-FR" sz="2400" dirty="0" err="1">
                <a:solidFill>
                  <a:schemeClr val="tx1"/>
                </a:solidFill>
              </a:rPr>
              <a:t>Governance</a:t>
            </a:r>
            <a:endParaRPr lang="fr-FR" sz="2400" dirty="0">
              <a:solidFill>
                <a:schemeClr val="tx1"/>
              </a:solidFill>
            </a:endParaRPr>
          </a:p>
          <a:p>
            <a:r>
              <a:rPr lang="fr-FR" sz="2400" dirty="0">
                <a:solidFill>
                  <a:schemeClr val="tx1"/>
                </a:solidFill>
                <a:hlinkClick r:id="rId2">
                  <a:extLst>
                    <a:ext uri="{A12FA001-AC4F-418D-AE19-62706E023703}">
                      <ahyp:hlinkClr xmlns:ahyp="http://schemas.microsoft.com/office/drawing/2018/hyperlinkcolor" val="tx"/>
                    </a:ext>
                  </a:extLst>
                </a:hlinkClick>
              </a:rPr>
              <a:t>https://brill.com/view/book/edcoll/9789004380271/BP000092.xml</a:t>
            </a:r>
            <a:endParaRPr lang="fr-FR" sz="2400" dirty="0">
              <a:solidFill>
                <a:schemeClr val="tx1"/>
              </a:solidFill>
            </a:endParaRPr>
          </a:p>
          <a:p>
            <a:r>
              <a:rPr lang="fr-FR" sz="2400" dirty="0">
                <a:solidFill>
                  <a:schemeClr val="tx1"/>
                </a:solidFill>
              </a:rPr>
              <a:t>and</a:t>
            </a:r>
          </a:p>
          <a:p>
            <a:r>
              <a:rPr lang="fr-FR" sz="2400" dirty="0" err="1">
                <a:solidFill>
                  <a:schemeClr val="tx1"/>
                </a:solidFill>
              </a:rPr>
              <a:t>Documentary</a:t>
            </a:r>
            <a:r>
              <a:rPr lang="fr-FR" sz="2400" dirty="0">
                <a:solidFill>
                  <a:schemeClr val="tx1"/>
                </a:solidFill>
              </a:rPr>
              <a:t> « </a:t>
            </a:r>
            <a:r>
              <a:rPr lang="fr-FR" sz="2400" dirty="0" err="1">
                <a:solidFill>
                  <a:schemeClr val="tx1"/>
                </a:solidFill>
              </a:rPr>
              <a:t>North</a:t>
            </a:r>
            <a:r>
              <a:rPr lang="fr-FR" sz="2400" dirty="0">
                <a:solidFill>
                  <a:schemeClr val="tx1"/>
                </a:solidFill>
              </a:rPr>
              <a:t> East Passage on </a:t>
            </a:r>
            <a:r>
              <a:rPr lang="fr-FR" sz="2400" dirty="0" err="1">
                <a:solidFill>
                  <a:schemeClr val="tx1"/>
                </a:solidFill>
              </a:rPr>
              <a:t>Icebreaker</a:t>
            </a:r>
            <a:r>
              <a:rPr lang="fr-FR" sz="2400" dirty="0">
                <a:solidFill>
                  <a:schemeClr val="tx1"/>
                </a:solidFill>
              </a:rPr>
              <a:t> », 2016</a:t>
            </a:r>
          </a:p>
          <a:p>
            <a:r>
              <a:rPr lang="fr-FR" sz="2400" dirty="0">
                <a:solidFill>
                  <a:schemeClr val="tx1"/>
                </a:solidFill>
              </a:rPr>
              <a:t>https://</a:t>
            </a:r>
            <a:r>
              <a:rPr lang="fr-FR" sz="2400" dirty="0" err="1">
                <a:solidFill>
                  <a:schemeClr val="tx1"/>
                </a:solidFill>
              </a:rPr>
              <a:t>www.youtube.com</a:t>
            </a:r>
            <a:r>
              <a:rPr lang="fr-FR" sz="2400" dirty="0">
                <a:solidFill>
                  <a:schemeClr val="tx1"/>
                </a:solidFill>
              </a:rPr>
              <a:t>/</a:t>
            </a:r>
            <a:r>
              <a:rPr lang="fr-FR" sz="2400" dirty="0" err="1">
                <a:solidFill>
                  <a:schemeClr val="tx1"/>
                </a:solidFill>
              </a:rPr>
              <a:t>watch?v</a:t>
            </a:r>
            <a:r>
              <a:rPr lang="fr-FR" sz="2400" dirty="0">
                <a:solidFill>
                  <a:schemeClr val="tx1"/>
                </a:solidFill>
              </a:rPr>
              <a:t>=VQReGCLCUX8</a:t>
            </a:r>
          </a:p>
        </p:txBody>
      </p:sp>
      <p:sp>
        <p:nvSpPr>
          <p:cNvPr id="4" name="Espace réservé du numéro de diapositive 3">
            <a:extLst>
              <a:ext uri="{FF2B5EF4-FFF2-40B4-BE49-F238E27FC236}">
                <a16:creationId xmlns:a16="http://schemas.microsoft.com/office/drawing/2014/main" id="{BE2E32B6-4AEA-6649-9135-1DE7DF63B253}"/>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6</a:t>
            </a:fld>
            <a:endParaRPr lang="fr-FR"/>
          </a:p>
        </p:txBody>
      </p:sp>
    </p:spTree>
    <p:extLst>
      <p:ext uri="{BB962C8B-B14F-4D97-AF65-F5344CB8AC3E}">
        <p14:creationId xmlns:p14="http://schemas.microsoft.com/office/powerpoint/2010/main" val="267268865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D161A35A-DA58-294E-8EAE-9D5CDD1223F6}"/>
              </a:ext>
            </a:extLst>
          </p:cNvPr>
          <p:cNvSpPr>
            <a:spLocks noGrp="1"/>
          </p:cNvSpPr>
          <p:nvPr>
            <p:ph type="title"/>
          </p:nvPr>
        </p:nvSpPr>
        <p:spPr/>
        <p:txBody>
          <a:bodyPr/>
          <a:lstStyle/>
          <a:p>
            <a:r>
              <a:rPr lang="fr-FR" dirty="0" err="1">
                <a:solidFill>
                  <a:schemeClr val="tx1"/>
                </a:solidFill>
              </a:rPr>
              <a:t>Student</a:t>
            </a:r>
            <a:r>
              <a:rPr lang="fr-FR" dirty="0">
                <a:solidFill>
                  <a:schemeClr val="tx1"/>
                </a:solidFill>
              </a:rPr>
              <a:t> </a:t>
            </a:r>
            <a:r>
              <a:rPr lang="fr-FR" dirty="0" err="1">
                <a:solidFill>
                  <a:schemeClr val="tx1"/>
                </a:solidFill>
              </a:rPr>
              <a:t>presentations</a:t>
            </a:r>
            <a:r>
              <a:rPr lang="fr-FR" dirty="0">
                <a:solidFill>
                  <a:schemeClr val="tx1"/>
                </a:solidFill>
              </a:rPr>
              <a:t> – </a:t>
            </a:r>
            <a:r>
              <a:rPr lang="fr-FR" dirty="0" err="1">
                <a:solidFill>
                  <a:schemeClr val="tx1"/>
                </a:solidFill>
              </a:rPr>
              <a:t>subject</a:t>
            </a:r>
            <a:r>
              <a:rPr lang="fr-FR" dirty="0">
                <a:solidFill>
                  <a:schemeClr val="tx1"/>
                </a:solidFill>
              </a:rPr>
              <a:t> no. 5</a:t>
            </a:r>
            <a:endParaRPr lang="fr-FR" dirty="0"/>
          </a:p>
        </p:txBody>
      </p:sp>
      <p:sp>
        <p:nvSpPr>
          <p:cNvPr id="3" name="Espace réservé du texte 2">
            <a:extLst>
              <a:ext uri="{FF2B5EF4-FFF2-40B4-BE49-F238E27FC236}">
                <a16:creationId xmlns:a16="http://schemas.microsoft.com/office/drawing/2014/main" id="{0F5F0809-4F47-7143-B305-6081E58606FB}"/>
              </a:ext>
            </a:extLst>
          </p:cNvPr>
          <p:cNvSpPr>
            <a:spLocks noGrp="1"/>
          </p:cNvSpPr>
          <p:nvPr>
            <p:ph type="body" idx="1"/>
          </p:nvPr>
        </p:nvSpPr>
        <p:spPr/>
        <p:txBody>
          <a:bodyPr/>
          <a:lstStyle/>
          <a:p>
            <a:r>
              <a:rPr lang="en-GB" sz="2400" dirty="0">
                <a:solidFill>
                  <a:schemeClr val="tx1"/>
                </a:solidFill>
              </a:rPr>
              <a:t>Arctic (Marine) Tourism</a:t>
            </a:r>
          </a:p>
          <a:p>
            <a:r>
              <a:rPr lang="en-GB" sz="2400" dirty="0">
                <a:solidFill>
                  <a:schemeClr val="tx1"/>
                </a:solidFill>
              </a:rPr>
              <a:t>1) PAME, Arctic Council, portfolio:</a:t>
            </a:r>
          </a:p>
          <a:p>
            <a:r>
              <a:rPr lang="en-GB" sz="2400" dirty="0">
                <a:solidFill>
                  <a:schemeClr val="tx1"/>
                </a:solidFill>
                <a:hlinkClick r:id="rId2">
                  <a:extLst>
                    <a:ext uri="{A12FA001-AC4F-418D-AE19-62706E023703}">
                      <ahyp:hlinkClr xmlns:ahyp="http://schemas.microsoft.com/office/drawing/2018/hyperlinkcolor" val="tx"/>
                    </a:ext>
                  </a:extLst>
                </a:hlinkClick>
              </a:rPr>
              <a:t>https://pame.is/projects-new/arctic-shipping/pame-shipping-highlights/415-arctic-marine-tourism</a:t>
            </a:r>
            <a:endParaRPr lang="en-GB" sz="2400" dirty="0">
              <a:solidFill>
                <a:schemeClr val="tx1"/>
              </a:solidFill>
            </a:endParaRPr>
          </a:p>
          <a:p>
            <a:r>
              <a:rPr lang="en-GB" sz="2400" dirty="0">
                <a:solidFill>
                  <a:schemeClr val="tx1"/>
                </a:solidFill>
              </a:rPr>
              <a:t>And</a:t>
            </a:r>
          </a:p>
          <a:p>
            <a:r>
              <a:rPr lang="en-GB" sz="2400" dirty="0">
                <a:solidFill>
                  <a:schemeClr val="tx1"/>
                </a:solidFill>
              </a:rPr>
              <a:t>Documentary  ”The Arctic Coast Cycling Tour” (2017), </a:t>
            </a:r>
          </a:p>
          <a:p>
            <a:r>
              <a:rPr lang="en-GB" sz="2400" dirty="0">
                <a:solidFill>
                  <a:schemeClr val="tx1"/>
                </a:solidFill>
              </a:rPr>
              <a:t>https://</a:t>
            </a:r>
            <a:r>
              <a:rPr lang="en-GB" sz="2400" dirty="0" err="1">
                <a:solidFill>
                  <a:schemeClr val="tx1"/>
                </a:solidFill>
              </a:rPr>
              <a:t>www.youtube.com</a:t>
            </a:r>
            <a:r>
              <a:rPr lang="en-GB" sz="2400" dirty="0">
                <a:solidFill>
                  <a:schemeClr val="tx1"/>
                </a:solidFill>
              </a:rPr>
              <a:t>/</a:t>
            </a:r>
            <a:r>
              <a:rPr lang="en-GB" sz="2400" dirty="0" err="1">
                <a:solidFill>
                  <a:schemeClr val="tx1"/>
                </a:solidFill>
              </a:rPr>
              <a:t>watch?v</a:t>
            </a:r>
            <a:r>
              <a:rPr lang="en-GB" sz="2400" dirty="0">
                <a:solidFill>
                  <a:schemeClr val="tx1"/>
                </a:solidFill>
              </a:rPr>
              <a:t>=yvR8P3G9mqE</a:t>
            </a:r>
          </a:p>
        </p:txBody>
      </p:sp>
      <p:sp>
        <p:nvSpPr>
          <p:cNvPr id="4" name="Espace réservé du numéro de diapositive 3">
            <a:extLst>
              <a:ext uri="{FF2B5EF4-FFF2-40B4-BE49-F238E27FC236}">
                <a16:creationId xmlns:a16="http://schemas.microsoft.com/office/drawing/2014/main" id="{D49A1CF7-9274-C342-ADDA-FADB7585D950}"/>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7</a:t>
            </a:fld>
            <a:endParaRPr lang="fr-FR"/>
          </a:p>
        </p:txBody>
      </p:sp>
    </p:spTree>
    <p:extLst>
      <p:ext uri="{BB962C8B-B14F-4D97-AF65-F5344CB8AC3E}">
        <p14:creationId xmlns:p14="http://schemas.microsoft.com/office/powerpoint/2010/main" val="175976408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CBDCF774-25EE-2747-A813-04E274282C89}"/>
              </a:ext>
            </a:extLst>
          </p:cNvPr>
          <p:cNvSpPr>
            <a:spLocks noGrp="1"/>
          </p:cNvSpPr>
          <p:nvPr>
            <p:ph type="title"/>
          </p:nvPr>
        </p:nvSpPr>
        <p:spPr>
          <a:xfrm>
            <a:off x="280703" y="132000"/>
            <a:ext cx="6802800" cy="572700"/>
          </a:xfrm>
        </p:spPr>
        <p:txBody>
          <a:bodyPr/>
          <a:lstStyle/>
          <a:p>
            <a:r>
              <a:rPr lang="fr-FR" dirty="0" err="1">
                <a:solidFill>
                  <a:schemeClr val="tx1"/>
                </a:solidFill>
              </a:rPr>
              <a:t>Student</a:t>
            </a:r>
            <a:r>
              <a:rPr lang="fr-FR" dirty="0">
                <a:solidFill>
                  <a:schemeClr val="tx1"/>
                </a:solidFill>
              </a:rPr>
              <a:t> </a:t>
            </a:r>
            <a:r>
              <a:rPr lang="fr-FR" dirty="0" err="1">
                <a:solidFill>
                  <a:schemeClr val="tx1"/>
                </a:solidFill>
              </a:rPr>
              <a:t>presentations</a:t>
            </a:r>
            <a:r>
              <a:rPr lang="fr-FR" dirty="0">
                <a:solidFill>
                  <a:schemeClr val="tx1"/>
                </a:solidFill>
              </a:rPr>
              <a:t> – </a:t>
            </a:r>
            <a:r>
              <a:rPr lang="fr-FR" dirty="0" err="1">
                <a:solidFill>
                  <a:schemeClr val="tx1"/>
                </a:solidFill>
              </a:rPr>
              <a:t>subject</a:t>
            </a:r>
            <a:r>
              <a:rPr lang="fr-FR" dirty="0">
                <a:solidFill>
                  <a:schemeClr val="tx1"/>
                </a:solidFill>
              </a:rPr>
              <a:t> no. 6</a:t>
            </a:r>
            <a:endParaRPr lang="fr-FR" dirty="0"/>
          </a:p>
        </p:txBody>
      </p:sp>
      <p:sp>
        <p:nvSpPr>
          <p:cNvPr id="3" name="Espace réservé du texte 2">
            <a:extLst>
              <a:ext uri="{FF2B5EF4-FFF2-40B4-BE49-F238E27FC236}">
                <a16:creationId xmlns:a16="http://schemas.microsoft.com/office/drawing/2014/main" id="{6421D2FD-3A15-BD4A-99B6-863FEF8376D1}"/>
              </a:ext>
            </a:extLst>
          </p:cNvPr>
          <p:cNvSpPr>
            <a:spLocks noGrp="1"/>
          </p:cNvSpPr>
          <p:nvPr>
            <p:ph type="body" idx="1"/>
          </p:nvPr>
        </p:nvSpPr>
        <p:spPr>
          <a:xfrm>
            <a:off x="168433" y="868499"/>
            <a:ext cx="8664000" cy="3564015"/>
          </a:xfrm>
        </p:spPr>
        <p:txBody>
          <a:bodyPr/>
          <a:lstStyle/>
          <a:p>
            <a:r>
              <a:rPr lang="en-GB" sz="2400" dirty="0">
                <a:solidFill>
                  <a:schemeClr val="tx1"/>
                </a:solidFill>
              </a:rPr>
              <a:t>Geopolitical impact of climate change in the Arctic </a:t>
            </a:r>
          </a:p>
          <a:p>
            <a:r>
              <a:rPr lang="en-GB" sz="2400" dirty="0">
                <a:solidFill>
                  <a:schemeClr val="tx1"/>
                </a:solidFill>
              </a:rPr>
              <a:t>Article “The truth about politics and cartography: mapping claims to the Arctic seabed”, </a:t>
            </a:r>
            <a:r>
              <a:rPr lang="en-GB" sz="2400" i="1" dirty="0">
                <a:solidFill>
                  <a:schemeClr val="tx1"/>
                </a:solidFill>
              </a:rPr>
              <a:t>The Conversation</a:t>
            </a:r>
            <a:r>
              <a:rPr lang="en-GB" sz="2400" dirty="0">
                <a:solidFill>
                  <a:schemeClr val="tx1"/>
                </a:solidFill>
              </a:rPr>
              <a:t>, 2015</a:t>
            </a:r>
          </a:p>
          <a:p>
            <a:r>
              <a:rPr lang="en-GB" sz="2400" dirty="0">
                <a:solidFill>
                  <a:schemeClr val="tx1"/>
                </a:solidFill>
              </a:rPr>
              <a:t>https://</a:t>
            </a:r>
            <a:r>
              <a:rPr lang="en-GB" sz="2400" dirty="0" err="1">
                <a:solidFill>
                  <a:schemeClr val="tx1"/>
                </a:solidFill>
              </a:rPr>
              <a:t>theconversation.com</a:t>
            </a:r>
            <a:r>
              <a:rPr lang="en-GB" sz="2400" dirty="0">
                <a:solidFill>
                  <a:schemeClr val="tx1"/>
                </a:solidFill>
              </a:rPr>
              <a:t>/the-truth-about-politics-and-cartography-mapping-claims-to-the-arctic-seabed-46043</a:t>
            </a:r>
          </a:p>
          <a:p>
            <a:r>
              <a:rPr lang="en-GB" sz="2400" dirty="0">
                <a:solidFill>
                  <a:schemeClr val="tx1"/>
                </a:solidFill>
              </a:rPr>
              <a:t>and</a:t>
            </a:r>
          </a:p>
          <a:p>
            <a:r>
              <a:rPr lang="en-GB" sz="2400" dirty="0">
                <a:solidFill>
                  <a:schemeClr val="tx1"/>
                </a:solidFill>
              </a:rPr>
              <a:t>Documentary “The new battle for North Pole Supremacy” (2019), https://</a:t>
            </a:r>
            <a:r>
              <a:rPr lang="en-GB" sz="2400" dirty="0" err="1">
                <a:solidFill>
                  <a:schemeClr val="tx1"/>
                </a:solidFill>
              </a:rPr>
              <a:t>www.youtube.com</a:t>
            </a:r>
            <a:r>
              <a:rPr lang="en-GB" sz="2400" dirty="0">
                <a:solidFill>
                  <a:schemeClr val="tx1"/>
                </a:solidFill>
              </a:rPr>
              <a:t>/</a:t>
            </a:r>
            <a:r>
              <a:rPr lang="en-GB" sz="2400" dirty="0" err="1">
                <a:solidFill>
                  <a:schemeClr val="tx1"/>
                </a:solidFill>
              </a:rPr>
              <a:t>watch?v</a:t>
            </a:r>
            <a:r>
              <a:rPr lang="en-GB" sz="2400" dirty="0">
                <a:solidFill>
                  <a:schemeClr val="tx1"/>
                </a:solidFill>
              </a:rPr>
              <a:t>=zC3GT9FSP7o</a:t>
            </a:r>
          </a:p>
        </p:txBody>
      </p:sp>
      <p:sp>
        <p:nvSpPr>
          <p:cNvPr id="4" name="Espace réservé du numéro de diapositive 3">
            <a:extLst>
              <a:ext uri="{FF2B5EF4-FFF2-40B4-BE49-F238E27FC236}">
                <a16:creationId xmlns:a16="http://schemas.microsoft.com/office/drawing/2014/main" id="{DD08AF73-A83C-234E-89E4-9FA3FD46833D}"/>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8</a:t>
            </a:fld>
            <a:endParaRPr lang="fr-FR"/>
          </a:p>
        </p:txBody>
      </p:sp>
    </p:spTree>
    <p:extLst>
      <p:ext uri="{BB962C8B-B14F-4D97-AF65-F5344CB8AC3E}">
        <p14:creationId xmlns:p14="http://schemas.microsoft.com/office/powerpoint/2010/main" val="22113070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re 1">
            <a:extLst>
              <a:ext uri="{FF2B5EF4-FFF2-40B4-BE49-F238E27FC236}">
                <a16:creationId xmlns:a16="http://schemas.microsoft.com/office/drawing/2014/main" id="{1D44EB4F-4D17-DF4E-9387-620AB59CA249}"/>
              </a:ext>
            </a:extLst>
          </p:cNvPr>
          <p:cNvSpPr>
            <a:spLocks noGrp="1"/>
          </p:cNvSpPr>
          <p:nvPr>
            <p:ph type="title"/>
          </p:nvPr>
        </p:nvSpPr>
        <p:spPr>
          <a:xfrm>
            <a:off x="168425" y="132000"/>
            <a:ext cx="6802800" cy="572700"/>
          </a:xfrm>
        </p:spPr>
        <p:txBody>
          <a:bodyPr/>
          <a:lstStyle/>
          <a:p>
            <a:r>
              <a:rPr lang="fr-FR" dirty="0" err="1">
                <a:solidFill>
                  <a:schemeClr val="tx1"/>
                </a:solidFill>
              </a:rPr>
              <a:t>Homework</a:t>
            </a:r>
            <a:endParaRPr lang="fr-FR" dirty="0">
              <a:solidFill>
                <a:schemeClr val="tx1"/>
              </a:solidFill>
            </a:endParaRPr>
          </a:p>
        </p:txBody>
      </p:sp>
      <p:sp>
        <p:nvSpPr>
          <p:cNvPr id="3" name="Espace réservé du texte 2">
            <a:extLst>
              <a:ext uri="{FF2B5EF4-FFF2-40B4-BE49-F238E27FC236}">
                <a16:creationId xmlns:a16="http://schemas.microsoft.com/office/drawing/2014/main" id="{A77E10E6-A53E-354B-84F3-91A4515A98B8}"/>
              </a:ext>
            </a:extLst>
          </p:cNvPr>
          <p:cNvSpPr>
            <a:spLocks noGrp="1"/>
          </p:cNvSpPr>
          <p:nvPr>
            <p:ph type="body" idx="1"/>
          </p:nvPr>
        </p:nvSpPr>
        <p:spPr>
          <a:xfrm>
            <a:off x="712922" y="727749"/>
            <a:ext cx="8119511" cy="3688002"/>
          </a:xfrm>
        </p:spPr>
        <p:txBody>
          <a:bodyPr/>
          <a:lstStyle/>
          <a:p>
            <a:r>
              <a:rPr lang="fr-FR" sz="2200" dirty="0">
                <a:solidFill>
                  <a:schemeClr val="tx1"/>
                </a:solidFill>
              </a:rPr>
              <a:t>Write an </a:t>
            </a:r>
            <a:r>
              <a:rPr lang="fr-FR" sz="2200" dirty="0" err="1">
                <a:solidFill>
                  <a:schemeClr val="tx1"/>
                </a:solidFill>
              </a:rPr>
              <a:t>essay</a:t>
            </a:r>
            <a:r>
              <a:rPr lang="fr-FR" sz="2200" dirty="0">
                <a:solidFill>
                  <a:schemeClr val="tx1"/>
                </a:solidFill>
              </a:rPr>
              <a:t> of at least 1500 </a:t>
            </a:r>
            <a:r>
              <a:rPr lang="fr-FR" sz="2200" dirty="0" err="1">
                <a:solidFill>
                  <a:schemeClr val="tx1"/>
                </a:solidFill>
              </a:rPr>
              <a:t>words</a:t>
            </a:r>
            <a:r>
              <a:rPr lang="fr-FR" sz="2200" dirty="0">
                <a:solidFill>
                  <a:schemeClr val="tx1"/>
                </a:solidFill>
              </a:rPr>
              <a:t> on the </a:t>
            </a:r>
            <a:r>
              <a:rPr lang="fr-FR" sz="2200" dirty="0" err="1">
                <a:solidFill>
                  <a:schemeClr val="tx1"/>
                </a:solidFill>
              </a:rPr>
              <a:t>MOSAiC</a:t>
            </a:r>
            <a:r>
              <a:rPr lang="fr-FR" sz="2200" dirty="0">
                <a:solidFill>
                  <a:schemeClr val="tx1"/>
                </a:solidFill>
              </a:rPr>
              <a:t> </a:t>
            </a:r>
            <a:r>
              <a:rPr lang="fr-FR" sz="2200" dirty="0" err="1">
                <a:solidFill>
                  <a:schemeClr val="tx1"/>
                </a:solidFill>
              </a:rPr>
              <a:t>expedition</a:t>
            </a:r>
            <a:r>
              <a:rPr lang="fr-FR" sz="2200" dirty="0">
                <a:solidFill>
                  <a:schemeClr val="tx1"/>
                </a:solidFill>
              </a:rPr>
              <a:t> and the </a:t>
            </a:r>
            <a:r>
              <a:rPr lang="fr-FR" sz="2200" dirty="0" err="1">
                <a:solidFill>
                  <a:schemeClr val="tx1"/>
                </a:solidFill>
              </a:rPr>
              <a:t>way</a:t>
            </a:r>
            <a:r>
              <a:rPr lang="fr-FR" sz="2200" dirty="0">
                <a:solidFill>
                  <a:schemeClr val="tx1"/>
                </a:solidFill>
              </a:rPr>
              <a:t> </a:t>
            </a:r>
            <a:r>
              <a:rPr lang="fr-FR" sz="2200" dirty="0" err="1">
                <a:solidFill>
                  <a:schemeClr val="tx1"/>
                </a:solidFill>
              </a:rPr>
              <a:t>it</a:t>
            </a:r>
            <a:r>
              <a:rPr lang="fr-FR" sz="2200" dirty="0">
                <a:solidFill>
                  <a:schemeClr val="tx1"/>
                </a:solidFill>
              </a:rPr>
              <a:t> </a:t>
            </a:r>
            <a:r>
              <a:rPr lang="fr-FR" sz="2200" dirty="0" err="1">
                <a:solidFill>
                  <a:schemeClr val="tx1"/>
                </a:solidFill>
              </a:rPr>
              <a:t>is</a:t>
            </a:r>
            <a:r>
              <a:rPr lang="fr-FR" sz="2200" dirty="0">
                <a:solidFill>
                  <a:schemeClr val="tx1"/>
                </a:solidFill>
              </a:rPr>
              <a:t> </a:t>
            </a:r>
            <a:r>
              <a:rPr lang="fr-FR" sz="2200" dirty="0" err="1">
                <a:solidFill>
                  <a:schemeClr val="tx1"/>
                </a:solidFill>
              </a:rPr>
              <a:t>presented</a:t>
            </a:r>
            <a:r>
              <a:rPr lang="fr-FR" sz="2200" dirty="0">
                <a:solidFill>
                  <a:schemeClr val="tx1"/>
                </a:solidFill>
              </a:rPr>
              <a:t> on the portal: </a:t>
            </a:r>
            <a:r>
              <a:rPr lang="fr-FR" sz="2200" dirty="0">
                <a:solidFill>
                  <a:schemeClr val="tx1"/>
                </a:solidFill>
                <a:hlinkClick r:id="rId2">
                  <a:extLst>
                    <a:ext uri="{A12FA001-AC4F-418D-AE19-62706E023703}">
                      <ahyp:hlinkClr xmlns:ahyp="http://schemas.microsoft.com/office/drawing/2018/hyperlinkcolor" val="tx"/>
                    </a:ext>
                  </a:extLst>
                </a:hlinkClick>
              </a:rPr>
              <a:t>https://mosaic-expedition.org</a:t>
            </a:r>
            <a:endParaRPr lang="fr-FR" sz="2200" dirty="0">
              <a:solidFill>
                <a:schemeClr val="tx1"/>
              </a:solidFill>
            </a:endParaRPr>
          </a:p>
          <a:p>
            <a:r>
              <a:rPr lang="fr-FR" sz="2200" dirty="0" err="1">
                <a:solidFill>
                  <a:schemeClr val="tx1"/>
                </a:solidFill>
              </a:rPr>
              <a:t>Your</a:t>
            </a:r>
            <a:r>
              <a:rPr lang="fr-FR" sz="2200" dirty="0">
                <a:solidFill>
                  <a:schemeClr val="tx1"/>
                </a:solidFill>
              </a:rPr>
              <a:t> </a:t>
            </a:r>
            <a:r>
              <a:rPr lang="fr-FR" sz="2200" dirty="0" err="1">
                <a:solidFill>
                  <a:schemeClr val="tx1"/>
                </a:solidFill>
              </a:rPr>
              <a:t>essay</a:t>
            </a:r>
            <a:r>
              <a:rPr lang="fr-FR" sz="2200" dirty="0">
                <a:solidFill>
                  <a:schemeClr val="tx1"/>
                </a:solidFill>
              </a:rPr>
              <a:t> </a:t>
            </a:r>
            <a:r>
              <a:rPr lang="fr-FR" sz="2200" dirty="0" err="1">
                <a:solidFill>
                  <a:schemeClr val="tx1"/>
                </a:solidFill>
              </a:rPr>
              <a:t>should</a:t>
            </a:r>
            <a:r>
              <a:rPr lang="fr-FR" sz="2200" dirty="0">
                <a:solidFill>
                  <a:schemeClr val="tx1"/>
                </a:solidFill>
              </a:rPr>
              <a:t> </a:t>
            </a:r>
            <a:r>
              <a:rPr lang="fr-FR" sz="2200" dirty="0" err="1">
                <a:solidFill>
                  <a:schemeClr val="tx1"/>
                </a:solidFill>
              </a:rPr>
              <a:t>cover</a:t>
            </a:r>
            <a:r>
              <a:rPr lang="fr-FR" sz="2200" dirty="0">
                <a:solidFill>
                  <a:schemeClr val="tx1"/>
                </a:solidFill>
              </a:rPr>
              <a:t> </a:t>
            </a:r>
            <a:r>
              <a:rPr lang="fr-FR" sz="2200" dirty="0" err="1">
                <a:solidFill>
                  <a:schemeClr val="tx1"/>
                </a:solidFill>
              </a:rPr>
              <a:t>notably</a:t>
            </a:r>
            <a:r>
              <a:rPr lang="fr-FR" sz="2200" dirty="0">
                <a:solidFill>
                  <a:schemeClr val="tx1"/>
                </a:solidFill>
              </a:rPr>
              <a:t> the </a:t>
            </a:r>
            <a:r>
              <a:rPr lang="fr-FR" sz="2200" dirty="0" err="1">
                <a:solidFill>
                  <a:schemeClr val="tx1"/>
                </a:solidFill>
              </a:rPr>
              <a:t>following</a:t>
            </a:r>
            <a:r>
              <a:rPr lang="fr-FR" sz="2200" dirty="0">
                <a:solidFill>
                  <a:schemeClr val="tx1"/>
                </a:solidFill>
              </a:rPr>
              <a:t> aspects:</a:t>
            </a:r>
          </a:p>
          <a:p>
            <a:r>
              <a:rPr lang="fr-FR" sz="2200" dirty="0" err="1">
                <a:solidFill>
                  <a:schemeClr val="tx1"/>
                </a:solidFill>
              </a:rPr>
              <a:t>Treatment</a:t>
            </a:r>
            <a:r>
              <a:rPr lang="fr-FR" sz="2200" dirty="0">
                <a:solidFill>
                  <a:schemeClr val="tx1"/>
                </a:solidFill>
              </a:rPr>
              <a:t> of </a:t>
            </a:r>
            <a:r>
              <a:rPr lang="fr-FR" sz="2200" dirty="0" err="1">
                <a:solidFill>
                  <a:schemeClr val="tx1"/>
                </a:solidFill>
              </a:rPr>
              <a:t>scientific</a:t>
            </a:r>
            <a:r>
              <a:rPr lang="fr-FR" sz="2200" dirty="0">
                <a:solidFill>
                  <a:schemeClr val="tx1"/>
                </a:solidFill>
              </a:rPr>
              <a:t> content, narrative and </a:t>
            </a:r>
            <a:r>
              <a:rPr lang="fr-FR" sz="2200" dirty="0" err="1">
                <a:solidFill>
                  <a:schemeClr val="tx1"/>
                </a:solidFill>
              </a:rPr>
              <a:t>visual</a:t>
            </a:r>
            <a:r>
              <a:rPr lang="fr-FR" sz="2200" dirty="0">
                <a:solidFill>
                  <a:schemeClr val="tx1"/>
                </a:solidFill>
              </a:rPr>
              <a:t> </a:t>
            </a:r>
            <a:r>
              <a:rPr lang="fr-FR" sz="2200" dirty="0" err="1">
                <a:solidFill>
                  <a:schemeClr val="tx1"/>
                </a:solidFill>
              </a:rPr>
              <a:t>strategies</a:t>
            </a:r>
            <a:r>
              <a:rPr lang="fr-FR" sz="2200" dirty="0">
                <a:solidFill>
                  <a:schemeClr val="tx1"/>
                </a:solidFill>
              </a:rPr>
              <a:t>, lay-out and </a:t>
            </a:r>
            <a:r>
              <a:rPr lang="fr-FR" sz="2200" dirty="0" err="1">
                <a:solidFill>
                  <a:schemeClr val="tx1"/>
                </a:solidFill>
              </a:rPr>
              <a:t>accessiblity</a:t>
            </a:r>
            <a:r>
              <a:rPr lang="fr-FR" sz="2200" dirty="0">
                <a:solidFill>
                  <a:schemeClr val="tx1"/>
                </a:solidFill>
              </a:rPr>
              <a:t>;</a:t>
            </a:r>
          </a:p>
          <a:p>
            <a:endParaRPr lang="fr-FR" sz="2200" dirty="0">
              <a:solidFill>
                <a:schemeClr val="tx1"/>
              </a:solidFill>
            </a:endParaRPr>
          </a:p>
          <a:p>
            <a:r>
              <a:rPr lang="fr-FR" sz="2200" dirty="0">
                <a:solidFill>
                  <a:schemeClr val="tx1"/>
                </a:solidFill>
              </a:rPr>
              <a:t>Compare the </a:t>
            </a:r>
            <a:r>
              <a:rPr lang="fr-FR" sz="2200" dirty="0" err="1">
                <a:solidFill>
                  <a:schemeClr val="tx1"/>
                </a:solidFill>
              </a:rPr>
              <a:t>presentation</a:t>
            </a:r>
            <a:r>
              <a:rPr lang="fr-FR" sz="2200" dirty="0">
                <a:solidFill>
                  <a:schemeClr val="tx1"/>
                </a:solidFill>
              </a:rPr>
              <a:t> </a:t>
            </a:r>
            <a:r>
              <a:rPr lang="fr-FR" sz="2200" dirty="0" err="1">
                <a:solidFill>
                  <a:schemeClr val="tx1"/>
                </a:solidFill>
              </a:rPr>
              <a:t>with</a:t>
            </a:r>
            <a:r>
              <a:rPr lang="fr-FR" sz="2200" dirty="0">
                <a:solidFill>
                  <a:schemeClr val="tx1"/>
                </a:solidFill>
              </a:rPr>
              <a:t> </a:t>
            </a:r>
            <a:r>
              <a:rPr lang="fr-FR" sz="2200" dirty="0" err="1">
                <a:solidFill>
                  <a:schemeClr val="tx1"/>
                </a:solidFill>
              </a:rPr>
              <a:t>some</a:t>
            </a:r>
            <a:r>
              <a:rPr lang="fr-FR" sz="2200" dirty="0">
                <a:solidFill>
                  <a:schemeClr val="tx1"/>
                </a:solidFill>
              </a:rPr>
              <a:t> articles on the </a:t>
            </a:r>
            <a:r>
              <a:rPr lang="fr-FR" sz="2200" dirty="0" err="1">
                <a:solidFill>
                  <a:schemeClr val="tx1"/>
                </a:solidFill>
              </a:rPr>
              <a:t>expedition</a:t>
            </a:r>
            <a:r>
              <a:rPr lang="fr-FR" sz="2200" dirty="0">
                <a:solidFill>
                  <a:schemeClr val="tx1"/>
                </a:solidFill>
              </a:rPr>
              <a:t> in the media (500 </a:t>
            </a:r>
            <a:r>
              <a:rPr lang="fr-FR" sz="2200" dirty="0" err="1">
                <a:solidFill>
                  <a:schemeClr val="tx1"/>
                </a:solidFill>
              </a:rPr>
              <a:t>words</a:t>
            </a:r>
            <a:r>
              <a:rPr lang="fr-FR" sz="2200" dirty="0">
                <a:solidFill>
                  <a:schemeClr val="tx1"/>
                </a:solidFill>
              </a:rPr>
              <a:t>)</a:t>
            </a:r>
          </a:p>
        </p:txBody>
      </p:sp>
      <p:sp>
        <p:nvSpPr>
          <p:cNvPr id="4" name="Espace réservé du numéro de diapositive 3">
            <a:extLst>
              <a:ext uri="{FF2B5EF4-FFF2-40B4-BE49-F238E27FC236}">
                <a16:creationId xmlns:a16="http://schemas.microsoft.com/office/drawing/2014/main" id="{A964ADFD-98B6-674A-AB3F-F5AEB16966B2}"/>
              </a:ext>
            </a:extLst>
          </p:cNvPr>
          <p:cNvSpPr>
            <a:spLocks noGrp="1"/>
          </p:cNvSpPr>
          <p:nvPr>
            <p:ph type="sldNum" idx="12"/>
          </p:nvPr>
        </p:nvSpPr>
        <p:spPr/>
        <p:txBody>
          <a:bodyPr/>
          <a:lstStyle/>
          <a:p>
            <a:pPr marL="0" lvl="0" indent="0" algn="r" rtl="0">
              <a:spcBef>
                <a:spcPts val="0"/>
              </a:spcBef>
              <a:spcAft>
                <a:spcPts val="0"/>
              </a:spcAft>
              <a:buNone/>
            </a:pPr>
            <a:fld id="{00000000-1234-1234-1234-123412341234}" type="slidenum">
              <a:rPr lang="fr-FR" smtClean="0"/>
              <a:t>9</a:t>
            </a:fld>
            <a:endParaRPr lang="fr-FR"/>
          </a:p>
        </p:txBody>
      </p:sp>
    </p:spTree>
    <p:extLst>
      <p:ext uri="{BB962C8B-B14F-4D97-AF65-F5344CB8AC3E}">
        <p14:creationId xmlns:p14="http://schemas.microsoft.com/office/powerpoint/2010/main" val="2517585051"/>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1452</TotalTime>
  <Words>892</Words>
  <Application>Microsoft Macintosh PowerPoint</Application>
  <PresentationFormat>On-screen Show (16:9)</PresentationFormat>
  <Paragraphs>79</Paragraphs>
  <Slides>11</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11</vt:i4>
      </vt:variant>
    </vt:vector>
  </HeadingPairs>
  <TitlesOfParts>
    <vt:vector size="14" baseType="lpstr">
      <vt:lpstr>Lato</vt:lpstr>
      <vt:lpstr>Arial</vt:lpstr>
      <vt:lpstr>Simple Light</vt:lpstr>
      <vt:lpstr>The impact of climate change in the Arctic </vt:lpstr>
      <vt:lpstr>Lesson 5: Inuit perceptions of climate change in the Arctic</vt:lpstr>
      <vt:lpstr>Student presentations – subject no. 1</vt:lpstr>
      <vt:lpstr>Student presentations – subject no. 2</vt:lpstr>
      <vt:lpstr>Student presentations – subject no. 3</vt:lpstr>
      <vt:lpstr>Student presentations – subject no. 4</vt:lpstr>
      <vt:lpstr>Student presentations – subject no. 5</vt:lpstr>
      <vt:lpstr>Student presentations – subject no. 6</vt:lpstr>
      <vt:lpstr>Homework</vt:lpstr>
      <vt:lpstr>Some research projects of related interest</vt:lpstr>
      <vt:lpstr>Food for thought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cp:lastModifiedBy>Debora Lucque</cp:lastModifiedBy>
  <cp:revision>36</cp:revision>
  <dcterms:modified xsi:type="dcterms:W3CDTF">2022-05-21T20:15:00Z</dcterms:modified>
</cp:coreProperties>
</file>